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av" ContentType="audio/x-wav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3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4.xml" ContentType="application/vnd.openxmlformats-officedocument.theme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theme/theme5.xml" ContentType="application/vnd.openxmlformats-officedocument.theme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theme/theme6.xml" ContentType="application/vnd.openxmlformats-officedocument.theme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theme/theme7.xml" ContentType="application/vnd.openxmlformats-officedocument.theme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theme/theme8.xml" ContentType="application/vnd.openxmlformats-officedocument.theme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theme/theme9.xml" ContentType="application/vnd.openxmlformats-officedocument.theme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theme/theme10.xml" ContentType="application/vnd.openxmlformats-officedocument.theme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theme/theme11.xml" ContentType="application/vnd.openxmlformats-officedocument.theme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theme/theme12.xml" ContentType="application/vnd.openxmlformats-officedocument.theme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theme/theme13.xml" ContentType="application/vnd.openxmlformats-officedocument.theme+xml"/>
  <Override PartName="/ppt/theme/theme1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5" r:id="rId3"/>
    <p:sldMasterId id="2147483690" r:id="rId4"/>
    <p:sldMasterId id="2147483705" r:id="rId5"/>
    <p:sldMasterId id="2147483720" r:id="rId6"/>
    <p:sldMasterId id="2147483734" r:id="rId7"/>
    <p:sldMasterId id="2147483747" r:id="rId8"/>
    <p:sldMasterId id="2147483759" r:id="rId9"/>
    <p:sldMasterId id="2147483787" r:id="rId10"/>
    <p:sldMasterId id="2147483801" r:id="rId11"/>
    <p:sldMasterId id="2147483815" r:id="rId12"/>
    <p:sldMasterId id="2147483829" r:id="rId13"/>
  </p:sldMasterIdLst>
  <p:notesMasterIdLst>
    <p:notesMasterId r:id="rId45"/>
  </p:notesMasterIdLst>
  <p:sldIdLst>
    <p:sldId id="256" r:id="rId14"/>
    <p:sldId id="286" r:id="rId15"/>
    <p:sldId id="270" r:id="rId16"/>
    <p:sldId id="258" r:id="rId17"/>
    <p:sldId id="285" r:id="rId18"/>
    <p:sldId id="261" r:id="rId19"/>
    <p:sldId id="260" r:id="rId20"/>
    <p:sldId id="262" r:id="rId21"/>
    <p:sldId id="263" r:id="rId22"/>
    <p:sldId id="269" r:id="rId23"/>
    <p:sldId id="264" r:id="rId24"/>
    <p:sldId id="267" r:id="rId25"/>
    <p:sldId id="266" r:id="rId26"/>
    <p:sldId id="265" r:id="rId27"/>
    <p:sldId id="268" r:id="rId28"/>
    <p:sldId id="271" r:id="rId29"/>
    <p:sldId id="272" r:id="rId30"/>
    <p:sldId id="273" r:id="rId31"/>
    <p:sldId id="274" r:id="rId32"/>
    <p:sldId id="275" r:id="rId33"/>
    <p:sldId id="276" r:id="rId34"/>
    <p:sldId id="277" r:id="rId35"/>
    <p:sldId id="278" r:id="rId36"/>
    <p:sldId id="288" r:id="rId37"/>
    <p:sldId id="279" r:id="rId38"/>
    <p:sldId id="289" r:id="rId39"/>
    <p:sldId id="280" r:id="rId40"/>
    <p:sldId id="282" r:id="rId41"/>
    <p:sldId id="283" r:id="rId42"/>
    <p:sldId id="284" r:id="rId43"/>
    <p:sldId id="290" r:id="rId4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63588" autoAdjust="0"/>
  </p:normalViewPr>
  <p:slideViewPr>
    <p:cSldViewPr>
      <p:cViewPr varScale="1">
        <p:scale>
          <a:sx n="46" d="100"/>
          <a:sy n="46" d="100"/>
        </p:scale>
        <p:origin x="2076" y="5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5742"/>
    </p:cViewPr>
  </p:sorterViewPr>
  <p:notesViewPr>
    <p:cSldViewPr>
      <p:cViewPr varScale="1">
        <p:scale>
          <a:sx n="53" d="100"/>
          <a:sy n="53" d="100"/>
        </p:scale>
        <p:origin x="-2820" y="-9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5.xml"/><Relationship Id="rId26" Type="http://schemas.openxmlformats.org/officeDocument/2006/relationships/slide" Target="slides/slide13.xml"/><Relationship Id="rId39" Type="http://schemas.openxmlformats.org/officeDocument/2006/relationships/slide" Target="slides/slide26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8.xml"/><Relationship Id="rId34" Type="http://schemas.openxmlformats.org/officeDocument/2006/relationships/slide" Target="slides/slide21.xml"/><Relationship Id="rId42" Type="http://schemas.openxmlformats.org/officeDocument/2006/relationships/slide" Target="slides/slide29.xml"/><Relationship Id="rId47" Type="http://schemas.openxmlformats.org/officeDocument/2006/relationships/viewProps" Target="viewProps.xml"/><Relationship Id="rId7" Type="http://schemas.openxmlformats.org/officeDocument/2006/relationships/slideMaster" Target="slideMasters/slideMaster7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4.xml"/><Relationship Id="rId25" Type="http://schemas.openxmlformats.org/officeDocument/2006/relationships/slide" Target="slides/slide12.xml"/><Relationship Id="rId33" Type="http://schemas.openxmlformats.org/officeDocument/2006/relationships/slide" Target="slides/slide20.xml"/><Relationship Id="rId38" Type="http://schemas.openxmlformats.org/officeDocument/2006/relationships/slide" Target="slides/slide25.xml"/><Relationship Id="rId46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3.xml"/><Relationship Id="rId20" Type="http://schemas.openxmlformats.org/officeDocument/2006/relationships/slide" Target="slides/slide7.xml"/><Relationship Id="rId29" Type="http://schemas.openxmlformats.org/officeDocument/2006/relationships/slide" Target="slides/slide16.xml"/><Relationship Id="rId41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11.xml"/><Relationship Id="rId32" Type="http://schemas.openxmlformats.org/officeDocument/2006/relationships/slide" Target="slides/slide19.xml"/><Relationship Id="rId37" Type="http://schemas.openxmlformats.org/officeDocument/2006/relationships/slide" Target="slides/slide24.xml"/><Relationship Id="rId40" Type="http://schemas.openxmlformats.org/officeDocument/2006/relationships/slide" Target="slides/slide27.xml"/><Relationship Id="rId45" Type="http://schemas.openxmlformats.org/officeDocument/2006/relationships/notesMaster" Target="notesMasters/notesMaster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2.xml"/><Relationship Id="rId23" Type="http://schemas.openxmlformats.org/officeDocument/2006/relationships/slide" Target="slides/slide10.xml"/><Relationship Id="rId28" Type="http://schemas.openxmlformats.org/officeDocument/2006/relationships/slide" Target="slides/slide15.xml"/><Relationship Id="rId36" Type="http://schemas.openxmlformats.org/officeDocument/2006/relationships/slide" Target="slides/slide23.xml"/><Relationship Id="rId49" Type="http://schemas.openxmlformats.org/officeDocument/2006/relationships/tableStyles" Target="tableStyles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6.xml"/><Relationship Id="rId31" Type="http://schemas.openxmlformats.org/officeDocument/2006/relationships/slide" Target="slides/slide18.xml"/><Relationship Id="rId44" Type="http://schemas.openxmlformats.org/officeDocument/2006/relationships/slide" Target="slides/slide3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1.xml"/><Relationship Id="rId22" Type="http://schemas.openxmlformats.org/officeDocument/2006/relationships/slide" Target="slides/slide9.xml"/><Relationship Id="rId27" Type="http://schemas.openxmlformats.org/officeDocument/2006/relationships/slide" Target="slides/slide14.xml"/><Relationship Id="rId30" Type="http://schemas.openxmlformats.org/officeDocument/2006/relationships/slide" Target="slides/slide17.xml"/><Relationship Id="rId35" Type="http://schemas.openxmlformats.org/officeDocument/2006/relationships/slide" Target="slides/slide22.xml"/><Relationship Id="rId43" Type="http://schemas.openxmlformats.org/officeDocument/2006/relationships/slide" Target="slides/slide30.xml"/><Relationship Id="rId48" Type="http://schemas.openxmlformats.org/officeDocument/2006/relationships/theme" Target="theme/theme1.xml"/><Relationship Id="rId8" Type="http://schemas.openxmlformats.org/officeDocument/2006/relationships/slideMaster" Target="slideMasters/slideMaster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7.wmf"/><Relationship Id="rId2" Type="http://schemas.openxmlformats.org/officeDocument/2006/relationships/image" Target="../media/image6.wmf"/><Relationship Id="rId1" Type="http://schemas.openxmlformats.org/officeDocument/2006/relationships/image" Target="../media/image5.wmf"/><Relationship Id="rId5" Type="http://schemas.openxmlformats.org/officeDocument/2006/relationships/image" Target="../media/image9.wmf"/><Relationship Id="rId4" Type="http://schemas.openxmlformats.org/officeDocument/2006/relationships/image" Target="../media/image8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7.wmf"/><Relationship Id="rId2" Type="http://schemas.openxmlformats.org/officeDocument/2006/relationships/image" Target="../media/image6.wmf"/><Relationship Id="rId1" Type="http://schemas.openxmlformats.org/officeDocument/2006/relationships/image" Target="../media/image5.wmf"/><Relationship Id="rId6" Type="http://schemas.openxmlformats.org/officeDocument/2006/relationships/image" Target="../media/image2.wmf"/><Relationship Id="rId5" Type="http://schemas.openxmlformats.org/officeDocument/2006/relationships/image" Target="../media/image9.wmf"/><Relationship Id="rId4" Type="http://schemas.openxmlformats.org/officeDocument/2006/relationships/image" Target="../media/image8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.wmf"/><Relationship Id="rId1" Type="http://schemas.openxmlformats.org/officeDocument/2006/relationships/image" Target="../media/image12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w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32.wmf"/><Relationship Id="rId1" Type="http://schemas.openxmlformats.org/officeDocument/2006/relationships/image" Target="../media/image3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EA25D6-5B20-4F2C-826F-B3E4096F607E}" type="datetimeFigureOut">
              <a:rPr lang="en-US" smtClean="0"/>
              <a:t>5/20/2016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3B45F2-15CA-4E5A-9BB9-C8E6CE477E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5625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3B45F2-15CA-4E5A-9BB9-C8E6CE477E5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6497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E061F190-45AC-450F-880E-FE0E102F8F99}" type="slidenum">
              <a:rPr lang="en-US">
                <a:solidFill>
                  <a:prstClr val="black"/>
                </a:solidFill>
              </a:rPr>
              <a:pPr eaLnBrk="1" hangingPunct="1"/>
              <a:t>10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0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8DC077-2B75-4E62-9645-FB5044232277}" type="slidenum">
              <a:rPr lang="en-US" smtClean="0">
                <a:solidFill>
                  <a:prstClr val="black"/>
                </a:solidFill>
              </a:rPr>
              <a:pPr/>
              <a:t>11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44134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CC3AC44-BEA3-405F-AE44-DE663E707A47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12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60064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CC3AC44-BEA3-405F-AE44-DE663E707A47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13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60064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CC3AC44-BEA3-405F-AE44-DE663E707A47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14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47326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8055916A-AF39-4926-9DB8-8814F05CE430}" type="slidenum">
              <a:rPr lang="en-US">
                <a:solidFill>
                  <a:prstClr val="black"/>
                </a:solidFill>
              </a:rPr>
              <a:pPr eaLnBrk="1" hangingPunct="1"/>
              <a:t>15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3B45F2-15CA-4E5A-9BB9-C8E6CE477E5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6940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3B45F2-15CA-4E5A-9BB9-C8E6CE477E57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09780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3B45F2-15CA-4E5A-9BB9-C8E6CE477E5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4238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3B45F2-15CA-4E5A-9BB9-C8E6CE477E5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8256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3B45F2-15CA-4E5A-9BB9-C8E6CE477E5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569406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3B45F2-15CA-4E5A-9BB9-C8E6CE477E5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43745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3B45F2-15CA-4E5A-9BB9-C8E6CE477E5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88950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3B45F2-15CA-4E5A-9BB9-C8E6CE477E5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72912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200" dirty="0" smtClean="0"/>
                  <a:t>This </a:t>
                </a:r>
                <a:r>
                  <a:rPr lang="en-US" sz="1200" i="0" smtClean="0">
                    <a:latin typeface="Cambria Math"/>
                    <a:ea typeface="Cambria Math"/>
                  </a:rPr>
                  <a:t>𝜒^</a:t>
                </a:r>
                <a:r>
                  <a:rPr lang="en-US" sz="1200" b="0" i="0" smtClean="0">
                    <a:latin typeface="Cambria Math"/>
                  </a:rPr>
                  <a:t>2</a:t>
                </a:r>
                <a:r>
                  <a:rPr lang="en-US" sz="1200" dirty="0" smtClean="0"/>
                  <a:t> test is used to compare the observed distribution between categories with the expected distribution</a:t>
                </a:r>
                <a:r>
                  <a:rPr lang="en-US" sz="1200" dirty="0" smtClean="0"/>
                  <a:t>.  Therefore it is called a goodness-of-fit test.  It answers</a:t>
                </a:r>
                <a:r>
                  <a:rPr lang="en-US" sz="1200" baseline="0" dirty="0" smtClean="0"/>
                  <a:t> the question, does the observed data fit the expected distribution.</a:t>
                </a:r>
              </a:p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sz="1200" baseline="0" dirty="0" smtClean="0"/>
              </a:p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200" baseline="0" dirty="0" smtClean="0"/>
                  <a:t>Notice the test statistic – for each cell, it sums the observed value minus the expected value, squared, divided by the expected value.  Degrees of freedom is the number of categories or cells  minus 1.</a:t>
                </a:r>
                <a:endParaRPr lang="en-US" sz="1200" dirty="0" smtClean="0"/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3B45F2-15CA-4E5A-9BB9-C8E6CE477E5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62003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8DC077-2B75-4E62-9645-FB5044232277}" type="slidenum">
              <a:rPr lang="en-US" smtClean="0">
                <a:solidFill>
                  <a:prstClr val="black"/>
                </a:solidFill>
              </a:rPr>
              <a:pPr/>
              <a:t>24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363434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3B45F2-15CA-4E5A-9BB9-C8E6CE477E5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68750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216E985-8C5E-47CE-9010-A95CA68879F5}" type="slidenum">
              <a:rPr lang="en-US">
                <a:solidFill>
                  <a:prstClr val="black"/>
                </a:solidFill>
              </a:rPr>
              <a:pPr/>
              <a:t>26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2375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75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32CDBFE-04E2-4CE4-86CF-C2F6DE2DA66C}" type="slidenum">
              <a:rPr lang="en-US">
                <a:solidFill>
                  <a:prstClr val="black"/>
                </a:solidFill>
              </a:rPr>
              <a:pPr/>
              <a:t>27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1208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8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4B9E447-1A83-4189-817C-DC8B4F24E529}" type="slidenum">
              <a:rPr lang="en-US">
                <a:solidFill>
                  <a:prstClr val="black"/>
                </a:solidFill>
              </a:rPr>
              <a:pPr/>
              <a:t>28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1392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92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E0462D5-8FC0-4386-A16E-6A6E37528288}" type="slidenum">
              <a:rPr lang="en-US">
                <a:solidFill>
                  <a:prstClr val="black"/>
                </a:solidFill>
              </a:rPr>
              <a:pPr/>
              <a:t>29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1710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10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07C2E23-4436-43DD-B1DD-12BE34D448AF}" type="slidenum">
              <a:rPr lang="en-US">
                <a:solidFill>
                  <a:prstClr val="black"/>
                </a:solidFill>
              </a:rPr>
              <a:pPr/>
              <a:t>3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3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3986" y="4343713"/>
            <a:ext cx="5030029" cy="4113862"/>
          </a:xfrm>
        </p:spPr>
        <p:txBody>
          <a:bodyPr/>
          <a:lstStyle/>
          <a:p>
            <a:endParaRPr lang="en-US" baseline="0" dirty="0" smtClean="0"/>
          </a:p>
          <a:p>
            <a:endParaRPr lang="en-US" dirty="0" smtClean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8DC077-2B75-4E62-9645-FB5044232277}" type="slidenum">
              <a:rPr lang="en-US" smtClean="0">
                <a:solidFill>
                  <a:prstClr val="black"/>
                </a:solidFill>
              </a:rPr>
              <a:pPr/>
              <a:t>30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472672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3B45F2-15CA-4E5A-9BB9-C8E6CE477E5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1667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BEA43590-7B9A-4885-8351-59430155F0CE}" type="slidenum">
              <a:rPr lang="en-US">
                <a:solidFill>
                  <a:prstClr val="black"/>
                </a:solidFill>
              </a:rPr>
              <a:pPr eaLnBrk="1" hangingPunct="1"/>
              <a:t>4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baseline="0" dirty="0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BEA43590-7B9A-4885-8351-59430155F0CE}" type="slidenum">
              <a:rPr lang="en-US">
                <a:solidFill>
                  <a:prstClr val="black"/>
                </a:solidFill>
              </a:rPr>
              <a:pPr eaLnBrk="1" hangingPunct="1"/>
              <a:t>5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baseline="0" dirty="0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9AB6870-32A3-4A57-B659-9EFAFB28B65C}" type="slidenum">
              <a:rPr lang="en-US">
                <a:solidFill>
                  <a:prstClr val="black"/>
                </a:solidFill>
              </a:rPr>
              <a:pPr/>
              <a:t>6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1259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59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>
              <a:sym typeface="Symbol" pitchFamily="18" charset="2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2A0A386-55D1-45EF-9F49-FD737685AB4E}" type="slidenum">
              <a:rPr lang="en-US">
                <a:solidFill>
                  <a:prstClr val="black"/>
                </a:solidFill>
              </a:rPr>
              <a:pPr/>
              <a:t>7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1720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20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200" dirty="0" smtClean="0"/>
          </a:p>
          <a:p>
            <a:endParaRPr 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5E9FCFE-3725-488F-AF5C-CA52F4AAEFF2}" type="slidenum">
              <a:rPr lang="en-US">
                <a:solidFill>
                  <a:prstClr val="black"/>
                </a:solidFill>
              </a:rPr>
              <a:pPr/>
              <a:t>8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1228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5538" y="323850"/>
            <a:ext cx="4572000" cy="3429000"/>
          </a:xfrm>
          <a:ln/>
        </p:spPr>
      </p:sp>
      <p:sp>
        <p:nvSpPr>
          <p:cNvPr id="1228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20713" y="4032250"/>
            <a:ext cx="5761037" cy="4114800"/>
          </a:xfrm>
        </p:spPr>
        <p:txBody>
          <a:bodyPr/>
          <a:lstStyle/>
          <a:p>
            <a:pPr>
              <a:spcBef>
                <a:spcPct val="0"/>
              </a:spcBef>
            </a:pPr>
            <a:endParaRPr lang="en-US" baseline="0" dirty="0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6FD69271-F574-477D-AE11-02B8B781287C}" type="slidenum">
              <a:rPr lang="en-US">
                <a:solidFill>
                  <a:prstClr val="black"/>
                </a:solidFill>
              </a:rPr>
              <a:pPr eaLnBrk="1" hangingPunct="1"/>
              <a:t>9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76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457200"/>
            <a:ext cx="4572000" cy="3429000"/>
          </a:xfrm>
          <a:ln/>
        </p:spPr>
      </p:sp>
      <p:sp>
        <p:nvSpPr>
          <p:cNvPr id="768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114800"/>
            <a:ext cx="5638800" cy="4495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z="1100" baseline="0" dirty="0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06F517-BEB8-4852-A8AD-79F5D0BFA3D0}" type="datetimeFigureOut">
              <a:rPr lang="en-US" smtClean="0"/>
              <a:t>5/20/2016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872F8-E95D-41C3-93BC-CEE23FE9F9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331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06F517-BEB8-4852-A8AD-79F5D0BFA3D0}" type="datetimeFigureOut">
              <a:rPr lang="en-US" smtClean="0"/>
              <a:t>5/20/2016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872F8-E95D-41C3-93BC-CEE23FE9F9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305499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06F517-BEB8-4852-A8AD-79F5D0BFA3D0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5/20/2016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872F8-E95D-41C3-93BC-CEE23FE9F992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921871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06F517-BEB8-4852-A8AD-79F5D0BFA3D0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5/20/2016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872F8-E95D-41C3-93BC-CEE23FE9F992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2823048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06F517-BEB8-4852-A8AD-79F5D0BFA3D0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5/20/2016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872F8-E95D-41C3-93BC-CEE23FE9F992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3843281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06F517-BEB8-4852-A8AD-79F5D0BFA3D0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5/20/2016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872F8-E95D-41C3-93BC-CEE23FE9F992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0557000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Introduction to Statistical Quality Control, 4th Edition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93DB0DB-DAA8-4FEB-BC84-9E2A028634A1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3576527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Introduction to Statistical Quality Control, 4th Edition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0A8076B-6C51-4954-9E23-2861C8A3011B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6831669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Introduction to Statistical Quality Control, 4th Edition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C5E533E-B2FA-4865-B64D-E355DCD2DCB3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6568300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Introduction to Statistical Quality Control, 4th Edition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E5A57E9-245E-4B0B-9AB7-50EBF7D29B79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2096029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Introduction to Statistical Quality Control, 4th Edition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1273BCC-5E20-41C4-80A2-3E49EDE7D2DA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3041896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Introduction to Statistical Quality Control, 4th Edition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0EA02C7-6273-41C6-BB72-75DAF750B69A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38856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06F517-BEB8-4852-A8AD-79F5D0BFA3D0}" type="datetimeFigureOut">
              <a:rPr lang="en-US" smtClean="0"/>
              <a:t>5/20/2016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872F8-E95D-41C3-93BC-CEE23FE9F9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565089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Introduction to Statistical Quality Control, 4th Edition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4D51B29-CC2E-4245-AF10-A404E8A775BF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7194966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Introduction to Statistical Quality Control, 4th Edition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B2542F8-B269-4AF6-B624-4A93DC35F386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7488729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Introduction to Statistical Quality Control, 4th Edition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11C1A20-329F-406C-B793-46AABA4E9172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0201164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Introduction to Statistical Quality Control, 4th Edition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CDA4971-5D6E-4F40-82F6-305E5C4465A5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877300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Introduction to Statistical Quality Control, 4th Edition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D69E573-27F2-492B-BC51-E471D52A1BCE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1429844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Introduction to Statistical Quality Control, 4th Edition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B4F98A73-7D70-4D60-8632-EC1602B766CC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6936809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Introduction to Statistical Quality Control, 4th Edition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09622B2D-0D0C-4CE2-AB49-6B9AC6F3B9DE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9180098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Introduction to Statistical Quality Control, 4th Edition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93DB0DB-DAA8-4FEB-BC84-9E2A028634A1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2212133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Introduction to Statistical Quality Control, 4th Edition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0A8076B-6C51-4954-9E23-2861C8A3011B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570942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Introduction to Statistical Quality Control, 4th Edition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C5E533E-B2FA-4865-B64D-E355DCD2DCB3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78893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Introduction to Statistical Quality Control, 4th Edition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C4DCED4-7E4F-4BFB-8DE2-41BA7F39683C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2830843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Introduction to Statistical Quality Control, 4th Edition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E5A57E9-245E-4B0B-9AB7-50EBF7D29B79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6171759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Introduction to Statistical Quality Control, 4th Edition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1273BCC-5E20-41C4-80A2-3E49EDE7D2DA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5591922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Introduction to Statistical Quality Control, 4th Edition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0EA02C7-6273-41C6-BB72-75DAF750B69A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7778144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Introduction to Statistical Quality Control, 4th Edition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4D51B29-CC2E-4245-AF10-A404E8A775BF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9905767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Introduction to Statistical Quality Control, 4th Edition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B2542F8-B269-4AF6-B624-4A93DC35F386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0688712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Introduction to Statistical Quality Control, 4th Edition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11C1A20-329F-406C-B793-46AABA4E9172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5578699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Introduction to Statistical Quality Control, 4th Edition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CDA4971-5D6E-4F40-82F6-305E5C4465A5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7162589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Introduction to Statistical Quality Control, 4th Edition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D69E573-27F2-492B-BC51-E471D52A1BCE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6223972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Introduction to Statistical Quality Control, 4th Edition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B4F98A73-7D70-4D60-8632-EC1602B766CC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0203796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Introduction to Statistical Quality Control, 4th Edition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09622B2D-0D0C-4CE2-AB49-6B9AC6F3B9DE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16501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Introduction to Statistical Quality Control, 4th Edition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261C893-B79D-4672-A4AB-3E33A0073D43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6599207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>
                <a:solidFill>
                  <a:srgbClr val="000000"/>
                </a:solidFill>
              </a:rPr>
              <a:t>Introduction to Statistical Quality Control, 4th Edition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93DB0DB-DAA8-4FEB-BC84-9E2A028634A1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5579165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>
                <a:solidFill>
                  <a:srgbClr val="000000"/>
                </a:solidFill>
              </a:rPr>
              <a:t>Introduction to Statistical Quality Control, 4th Edition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0A8076B-6C51-4954-9E23-2861C8A3011B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780002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>
                <a:solidFill>
                  <a:srgbClr val="000000"/>
                </a:solidFill>
              </a:rPr>
              <a:t>Introduction to Statistical Quality Control, 4th Edition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C5E533E-B2FA-4865-B64D-E355DCD2DCB3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3905523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>
                <a:solidFill>
                  <a:srgbClr val="000000"/>
                </a:solidFill>
              </a:rPr>
              <a:t>Introduction to Statistical Quality Control, 4th Edition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E5A57E9-245E-4B0B-9AB7-50EBF7D29B79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8003918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>
                <a:solidFill>
                  <a:srgbClr val="000000"/>
                </a:solidFill>
              </a:rPr>
              <a:t>Introduction to Statistical Quality Control, 4th Edition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1273BCC-5E20-41C4-80A2-3E49EDE7D2DA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8469660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>
                <a:solidFill>
                  <a:srgbClr val="000000"/>
                </a:solidFill>
              </a:rPr>
              <a:t>Introduction to Statistical Quality Control, 4th Edition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0EA02C7-6273-41C6-BB72-75DAF750B69A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7908424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>
                <a:solidFill>
                  <a:srgbClr val="000000"/>
                </a:solidFill>
              </a:rPr>
              <a:t>Introduction to Statistical Quality Control, 4th Edition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4D51B29-CC2E-4245-AF10-A404E8A775BF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3908002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>
                <a:solidFill>
                  <a:srgbClr val="000000"/>
                </a:solidFill>
              </a:rPr>
              <a:t>Introduction to Statistical Quality Control, 4th Edition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B2542F8-B269-4AF6-B624-4A93DC35F386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6848060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>
                <a:solidFill>
                  <a:srgbClr val="000000"/>
                </a:solidFill>
              </a:rPr>
              <a:t>Introduction to Statistical Quality Control, 4th Edition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11C1A20-329F-406C-B793-46AABA4E9172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0568483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>
                <a:solidFill>
                  <a:srgbClr val="000000"/>
                </a:solidFill>
              </a:rPr>
              <a:t>Introduction to Statistical Quality Control, 4th Edition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CDA4971-5D6E-4F40-82F6-305E5C4465A5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35864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Introduction to Statistical Quality Control, 4th Edition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EC89AD1-3FF6-4D60-A1CD-A67B7D667C2C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1596955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>
                <a:solidFill>
                  <a:srgbClr val="000000"/>
                </a:solidFill>
              </a:rPr>
              <a:t>Introduction to Statistical Quality Control, 4th Edition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D69E573-27F2-492B-BC51-E471D52A1BCE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7990816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>
                <a:solidFill>
                  <a:srgbClr val="000000"/>
                </a:solidFill>
              </a:rPr>
              <a:t>Introduction to Statistical Quality Control, 4th Edition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B4F98A73-7D70-4D60-8632-EC1602B766CC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263504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>
                <a:solidFill>
                  <a:srgbClr val="000000"/>
                </a:solidFill>
              </a:rPr>
              <a:t>Introduction to Statistical Quality Control, 4th Edition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09622B2D-0D0C-4CE2-AB49-6B9AC6F3B9DE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6581792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Introduction to Statistical Quality Control, 4th Edition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93DB0DB-DAA8-4FEB-BC84-9E2A028634A1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0520359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Introduction to Statistical Quality Control, 4th Edition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0A8076B-6C51-4954-9E23-2861C8A3011B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5720345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Introduction to Statistical Quality Control, 4th Edition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C5E533E-B2FA-4865-B64D-E355DCD2DCB3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553779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Introduction to Statistical Quality Control, 4th Edition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E5A57E9-245E-4B0B-9AB7-50EBF7D29B79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3940844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Introduction to Statistical Quality Control, 4th Edition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1273BCC-5E20-41C4-80A2-3E49EDE7D2DA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8857530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Introduction to Statistical Quality Control, 4th Edition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0EA02C7-6273-41C6-BB72-75DAF750B69A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1104043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Introduction to Statistical Quality Control, 4th Edition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4D51B29-CC2E-4245-AF10-A404E8A775BF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9670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Introduction to Statistical Quality Control, 4th Edition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541159B-0F9D-4A75-83D4-C3EDFBC40E44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3714811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Introduction to Statistical Quality Control, 4th Edition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B2542F8-B269-4AF6-B624-4A93DC35F386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6056084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Introduction to Statistical Quality Control, 4th Edition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11C1A20-329F-406C-B793-46AABA4E9172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7457479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Introduction to Statistical Quality Control, 4th Edition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CDA4971-5D6E-4F40-82F6-305E5C4465A5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8118163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Introduction to Statistical Quality Control, 4th Edition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D69E573-27F2-492B-BC51-E471D52A1BCE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7873367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Introduction to Statistical Quality Control, 4th Edition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B4F98A73-7D70-4D60-8632-EC1602B766CC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4045125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Introduction to Statistical Quality Control, 4th Edition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09622B2D-0D0C-4CE2-AB49-6B9AC6F3B9DE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1374499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Introduction to Statistical Quality Control, 4th Edition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89D0523-F6BE-493E-A109-09618661FA3B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8178062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Introduction to Statistical Quality Control, 4th Edition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F723E34-6F7F-4DB6-A30E-F3308711EFD4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8485601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Introduction to Statistical Quality Control, 4th Edition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11364DD-ABA3-4E97-84E3-677578EAB485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5624705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Introduction to Statistical Quality Control, 4th Edition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D7B5E32-799F-43C7-96DF-6353ACF5B227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80907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Introduction to Statistical Quality Control, 4th Edition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B3A3B4B-8383-4487-BBD6-07E9E3E3201C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875018"/>
      </p:ext>
    </p:extLst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Introduction to Statistical Quality Control, 4th Edition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6594674-05F8-49CD-9EA8-625B49CE7399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990114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Introduction to Statistical Quality Control, 4th Edition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2D2F955-A1E5-4448-8E4B-0620B9AD1582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0722736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Introduction to Statistical Quality Control, 4th Edition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9F17699-7BF9-430F-99E5-3EE7F79C8072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6843463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Introduction to Statistical Quality Control, 4th Edition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1BC9627-5723-4E7D-9278-13B8AC57FD23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0261309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Introduction to Statistical Quality Control, 4th Edition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FE38522-CF6C-43C3-B25C-1A7695051366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2471128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Introduction to Statistical Quality Control, 4th Edition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DB93B77-62A3-4E04-91AA-63B77B7D2B13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3059374"/>
      </p:ext>
    </p:extLst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Introduction to Statistical Quality Control, 4th Edition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B9717D5-B40C-4742-9592-2F6A055D31DC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3479668"/>
      </p:ext>
    </p:extLst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Introduction to Statistical Quality Control, 4th Edition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028CB54B-6A7F-4BF7-B73D-EC19E60F7789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4626534"/>
      </p:ext>
    </p:extLst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Introduction to Statistical Quality Control, 4th Edition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DDCF3B02-DA29-416A-8C83-80E32A0CDB9E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90248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Introduction to Statistical Quality Control, 4th Edition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9AE45FA-CD78-4AC3-B2AC-2D257CBD4979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003821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Introduction to Statistical Quality Control, 4th Edition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EDA7749-1F1C-49A6-8915-EEBE0A0E49A6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874581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Introduction to Statistical Quality Control, 4th Edition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9AEAF95-C387-460E-9F18-49E17A990053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99920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06F517-BEB8-4852-A8AD-79F5D0BFA3D0}" type="datetimeFigureOut">
              <a:rPr lang="en-US" smtClean="0"/>
              <a:t>5/20/2016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872F8-E95D-41C3-93BC-CEE23FE9F9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082957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Introduction to Statistical Quality Control, 4th Edition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B1570CF-8340-4EB2-9BD6-153D762836B5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199750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Introduction to Statistical Quality Control, 4th Edition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BD78D44-C56F-4BC0-9B63-DE174C6DCB79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023687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Introduction to Statistical Quality Control, 4th Edition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8E8228C-E138-41DE-8E82-E5E32E0854E9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274232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Introduction to Statistical Quality Control, 4th Edition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01C429AE-5AFF-46DA-998F-E78370ECFA53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031631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40386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57200" y="3938588"/>
            <a:ext cx="40386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Introduction to Statistical Quality Control, 4th Edition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7C76D978-D14E-4DC2-9DA0-6F166585A5D1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644799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5DD01798-F89B-4B5C-9781-0729886A40FE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912357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Introduction to Statistical Quality Control, 4th Edition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C4DCED4-7E4F-4BFB-8DE2-41BA7F39683C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538793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Introduction to Statistical Quality Control, 4th Edition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261C893-B79D-4672-A4AB-3E33A0073D43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573935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Introduction to Statistical Quality Control, 4th Edition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EC89AD1-3FF6-4D60-A1CD-A67B7D667C2C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776792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Introduction to Statistical Quality Control, 4th Edition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541159B-0F9D-4A75-83D4-C3EDFBC40E44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00118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06F517-BEB8-4852-A8AD-79F5D0BFA3D0}" type="datetimeFigureOut">
              <a:rPr lang="en-US" smtClean="0"/>
              <a:t>5/20/2016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872F8-E95D-41C3-93BC-CEE23FE9F9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03873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Introduction to Statistical Quality Control, 4th Edition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B3A3B4B-8383-4487-BBD6-07E9E3E3201C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286853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Introduction to Statistical Quality Control, 4th Edition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9AE45FA-CD78-4AC3-B2AC-2D257CBD4979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157554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Introduction to Statistical Quality Control, 4th Edition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EDA7749-1F1C-49A6-8915-EEBE0A0E49A6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309466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Introduction to Statistical Quality Control, 4th Edition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9AEAF95-C387-460E-9F18-49E17A990053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702166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Introduction to Statistical Quality Control, 4th Edition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B1570CF-8340-4EB2-9BD6-153D762836B5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751555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Introduction to Statistical Quality Control, 4th Edition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BD78D44-C56F-4BC0-9B63-DE174C6DCB79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655439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Introduction to Statistical Quality Control, 4th Edition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8E8228C-E138-41DE-8E82-E5E32E0854E9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088946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Introduction to Statistical Quality Control, 4th Edition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01C429AE-5AFF-46DA-998F-E78370ECFA53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116331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40386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57200" y="3938588"/>
            <a:ext cx="40386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Introduction to Statistical Quality Control, 4th Edition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7C76D978-D14E-4DC2-9DA0-6F166585A5D1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559053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5DD01798-F89B-4B5C-9781-0729886A40FE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36721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06F517-BEB8-4852-A8AD-79F5D0BFA3D0}" type="datetimeFigureOut">
              <a:rPr lang="en-US" smtClean="0"/>
              <a:t>5/20/2016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872F8-E95D-41C3-93BC-CEE23FE9F9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11052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Introduction to Statistical Quality Control, 4th Edition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C4DCED4-7E4F-4BFB-8DE2-41BA7F39683C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186589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Introduction to Statistical Quality Control, 4th Edition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261C893-B79D-4672-A4AB-3E33A0073D43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817232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Introduction to Statistical Quality Control, 4th Edition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EC89AD1-3FF6-4D60-A1CD-A67B7D667C2C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45203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Introduction to Statistical Quality Control, 4th Edition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541159B-0F9D-4A75-83D4-C3EDFBC40E44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210176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Introduction to Statistical Quality Control, 4th Edition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B3A3B4B-8383-4487-BBD6-07E9E3E3201C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933577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Introduction to Statistical Quality Control, 4th Edition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9AE45FA-CD78-4AC3-B2AC-2D257CBD4979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394746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Introduction to Statistical Quality Control, 4th Edition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EDA7749-1F1C-49A6-8915-EEBE0A0E49A6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870700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Introduction to Statistical Quality Control, 4th Edition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9AEAF95-C387-460E-9F18-49E17A990053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992866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Introduction to Statistical Quality Control, 4th Edition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B1570CF-8340-4EB2-9BD6-153D762836B5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092131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Introduction to Statistical Quality Control, 4th Edition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BD78D44-C56F-4BC0-9B63-DE174C6DCB79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2788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06F517-BEB8-4852-A8AD-79F5D0BFA3D0}" type="datetimeFigureOut">
              <a:rPr lang="en-US" smtClean="0"/>
              <a:t>5/20/2016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872F8-E95D-41C3-93BC-CEE23FE9F9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97775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Introduction to Statistical Quality Control, 4th Edition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8E8228C-E138-41DE-8E82-E5E32E0854E9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804533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Introduction to Statistical Quality Control, 4th Edition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01C429AE-5AFF-46DA-998F-E78370ECFA53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536269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40386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57200" y="3938588"/>
            <a:ext cx="40386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Introduction to Statistical Quality Control, 4th Edition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7C76D978-D14E-4DC2-9DA0-6F166585A5D1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326762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5DD01798-F89B-4B5C-9781-0729886A40FE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1229131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Introduction to Statistical Quality Control, 4th Edition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C4DCED4-7E4F-4BFB-8DE2-41BA7F39683C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645345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Introduction to Statistical Quality Control, 4th Edition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261C893-B79D-4672-A4AB-3E33A0073D43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3196251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Introduction to Statistical Quality Control, 4th Edition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EC89AD1-3FF6-4D60-A1CD-A67B7D667C2C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7294760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Introduction to Statistical Quality Control, 4th Edition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541159B-0F9D-4A75-83D4-C3EDFBC40E44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7931023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Introduction to Statistical Quality Control, 4th Edition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B3A3B4B-8383-4487-BBD6-07E9E3E3201C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3330207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Introduction to Statistical Quality Control, 4th Edition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9AE45FA-CD78-4AC3-B2AC-2D257CBD4979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41200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06F517-BEB8-4852-A8AD-79F5D0BFA3D0}" type="datetimeFigureOut">
              <a:rPr lang="en-US" smtClean="0"/>
              <a:t>5/20/2016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872F8-E95D-41C3-93BC-CEE23FE9F9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273767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Introduction to Statistical Quality Control, 4th Edition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EDA7749-1F1C-49A6-8915-EEBE0A0E49A6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1735930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Introduction to Statistical Quality Control, 4th Edition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9AEAF95-C387-460E-9F18-49E17A990053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184344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Introduction to Statistical Quality Control, 4th Edition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B1570CF-8340-4EB2-9BD6-153D762836B5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6592271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Introduction to Statistical Quality Control, 4th Edition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BD78D44-C56F-4BC0-9B63-DE174C6DCB79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9544386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Introduction to Statistical Quality Control, 4th Edition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8E8228C-E138-41DE-8E82-E5E32E0854E9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8286332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Introduction to Statistical Quality Control, 4th Edition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01C429AE-5AFF-46DA-998F-E78370ECFA53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6183542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40386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57200" y="3938588"/>
            <a:ext cx="40386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Introduction to Statistical Quality Control, 4th Edition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7C76D978-D14E-4DC2-9DA0-6F166585A5D1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3243280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5DD01798-F89B-4B5C-9781-0729886A40FE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6273828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>
                <a:solidFill>
                  <a:srgbClr val="000000"/>
                </a:solidFill>
              </a:rPr>
              <a:t>Introduction to Statistical Quality Control, 4th Edition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93DB0DB-DAA8-4FEB-BC84-9E2A028634A1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9485398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>
                <a:solidFill>
                  <a:srgbClr val="000000"/>
                </a:solidFill>
              </a:rPr>
              <a:t>Introduction to Statistical Quality Control, 4th Edition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0A8076B-6C51-4954-9E23-2861C8A3011B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76110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06F517-BEB8-4852-A8AD-79F5D0BFA3D0}" type="datetimeFigureOut">
              <a:rPr lang="en-US" smtClean="0"/>
              <a:t>5/20/2016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872F8-E95D-41C3-93BC-CEE23FE9F9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94384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>
                <a:solidFill>
                  <a:srgbClr val="000000"/>
                </a:solidFill>
              </a:rPr>
              <a:t>Introduction to Statistical Quality Control, 4th Edition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C5E533E-B2FA-4865-B64D-E355DCD2DCB3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8707922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>
                <a:solidFill>
                  <a:srgbClr val="000000"/>
                </a:solidFill>
              </a:rPr>
              <a:t>Introduction to Statistical Quality Control, 4th Edition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E5A57E9-245E-4B0B-9AB7-50EBF7D29B79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8514738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>
                <a:solidFill>
                  <a:srgbClr val="000000"/>
                </a:solidFill>
              </a:rPr>
              <a:t>Introduction to Statistical Quality Control, 4th Edition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1273BCC-5E20-41C4-80A2-3E49EDE7D2DA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4761724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>
                <a:solidFill>
                  <a:srgbClr val="000000"/>
                </a:solidFill>
              </a:rPr>
              <a:t>Introduction to Statistical Quality Control, 4th Edition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0EA02C7-6273-41C6-BB72-75DAF750B69A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6494639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>
                <a:solidFill>
                  <a:srgbClr val="000000"/>
                </a:solidFill>
              </a:rPr>
              <a:t>Introduction to Statistical Quality Control, 4th Edition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4D51B29-CC2E-4245-AF10-A404E8A775BF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9029122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>
                <a:solidFill>
                  <a:srgbClr val="000000"/>
                </a:solidFill>
              </a:rPr>
              <a:t>Introduction to Statistical Quality Control, 4th Edition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B2542F8-B269-4AF6-B624-4A93DC35F386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5080213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>
                <a:solidFill>
                  <a:srgbClr val="000000"/>
                </a:solidFill>
              </a:rPr>
              <a:t>Introduction to Statistical Quality Control, 4th Edition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11C1A20-329F-406C-B793-46AABA4E9172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6354923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>
                <a:solidFill>
                  <a:srgbClr val="000000"/>
                </a:solidFill>
              </a:rPr>
              <a:t>Introduction to Statistical Quality Control, 4th Edition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CDA4971-5D6E-4F40-82F6-305E5C4465A5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8440669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>
                <a:solidFill>
                  <a:srgbClr val="000000"/>
                </a:solidFill>
              </a:rPr>
              <a:t>Introduction to Statistical Quality Control, 4th Edition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D69E573-27F2-492B-BC51-E471D52A1BCE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7342557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>
                <a:solidFill>
                  <a:srgbClr val="000000"/>
                </a:solidFill>
              </a:rPr>
              <a:t>Introduction to Statistical Quality Control, 4th Edition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B4F98A73-7D70-4D60-8632-EC1602B766CC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89112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06F517-BEB8-4852-A8AD-79F5D0BFA3D0}" type="datetimeFigureOut">
              <a:rPr lang="en-US" smtClean="0"/>
              <a:t>5/20/2016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872F8-E95D-41C3-93BC-CEE23FE9F9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46167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>
                <a:solidFill>
                  <a:srgbClr val="000000"/>
                </a:solidFill>
              </a:rPr>
              <a:t>Introduction to Statistical Quality Control, 4th Edition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09622B2D-0D0C-4CE2-AB49-6B9AC6F3B9DE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7794528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E0C4D-AEBD-49DA-B05D-56591281714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5/20/2016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9FAC3-3EB9-48B0-A96C-F9D0263DFD2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0070131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E0C4D-AEBD-49DA-B05D-56591281714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5/20/2016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9FAC3-3EB9-48B0-A96C-F9D0263DFD2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1211662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E0C4D-AEBD-49DA-B05D-56591281714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5/20/2016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9FAC3-3EB9-48B0-A96C-F9D0263DFD2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5048477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E0C4D-AEBD-49DA-B05D-56591281714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5/20/2016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9FAC3-3EB9-48B0-A96C-F9D0263DFD2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8637799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E0C4D-AEBD-49DA-B05D-56591281714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5/20/2016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9FAC3-3EB9-48B0-A96C-F9D0263DFD2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9940116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E0C4D-AEBD-49DA-B05D-56591281714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5/20/2016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9FAC3-3EB9-48B0-A96C-F9D0263DFD2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0297838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E0C4D-AEBD-49DA-B05D-56591281714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5/20/2016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9FAC3-3EB9-48B0-A96C-F9D0263DFD2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3908161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E0C4D-AEBD-49DA-B05D-56591281714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5/20/2016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9FAC3-3EB9-48B0-A96C-F9D0263DFD2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0658705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E0C4D-AEBD-49DA-B05D-56591281714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5/20/2016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9FAC3-3EB9-48B0-A96C-F9D0263DFD2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26948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06F517-BEB8-4852-A8AD-79F5D0BFA3D0}" type="datetimeFigureOut">
              <a:rPr lang="en-US" smtClean="0"/>
              <a:t>5/20/2016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872F8-E95D-41C3-93BC-CEE23FE9F9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09612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E0C4D-AEBD-49DA-B05D-56591281714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5/20/2016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9FAC3-3EB9-48B0-A96C-F9D0263DFD2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4845474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E0C4D-AEBD-49DA-B05D-56591281714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5/20/2016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9FAC3-3EB9-48B0-A96C-F9D0263DFD2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215520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7443C704-9C05-4C80-A152-2A2F9329754E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549883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06F517-BEB8-4852-A8AD-79F5D0BFA3D0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5/20/2016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872F8-E95D-41C3-93BC-CEE23FE9F992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4732708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06F517-BEB8-4852-A8AD-79F5D0BFA3D0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5/20/2016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872F8-E95D-41C3-93BC-CEE23FE9F992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3137366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06F517-BEB8-4852-A8AD-79F5D0BFA3D0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5/20/2016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872F8-E95D-41C3-93BC-CEE23FE9F992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194497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06F517-BEB8-4852-A8AD-79F5D0BFA3D0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5/20/2016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872F8-E95D-41C3-93BC-CEE23FE9F992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7905877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06F517-BEB8-4852-A8AD-79F5D0BFA3D0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5/20/2016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872F8-E95D-41C3-93BC-CEE23FE9F992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9161710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06F517-BEB8-4852-A8AD-79F5D0BFA3D0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5/20/2016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872F8-E95D-41C3-93BC-CEE23FE9F992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1171077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06F517-BEB8-4852-A8AD-79F5D0BFA3D0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5/20/2016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872F8-E95D-41C3-93BC-CEE23FE9F992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09874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4.xml"/><Relationship Id="rId13" Type="http://schemas.openxmlformats.org/officeDocument/2006/relationships/slideLayout" Target="../slideLayouts/slideLayout129.xml"/><Relationship Id="rId3" Type="http://schemas.openxmlformats.org/officeDocument/2006/relationships/slideLayout" Target="../slideLayouts/slideLayout119.xml"/><Relationship Id="rId7" Type="http://schemas.openxmlformats.org/officeDocument/2006/relationships/slideLayout" Target="../slideLayouts/slideLayout123.xml"/><Relationship Id="rId12" Type="http://schemas.openxmlformats.org/officeDocument/2006/relationships/slideLayout" Target="../slideLayouts/slideLayout128.xml"/><Relationship Id="rId2" Type="http://schemas.openxmlformats.org/officeDocument/2006/relationships/slideLayout" Target="../slideLayouts/slideLayout118.xml"/><Relationship Id="rId1" Type="http://schemas.openxmlformats.org/officeDocument/2006/relationships/slideLayout" Target="../slideLayouts/slideLayout117.xml"/><Relationship Id="rId6" Type="http://schemas.openxmlformats.org/officeDocument/2006/relationships/slideLayout" Target="../slideLayouts/slideLayout122.xml"/><Relationship Id="rId11" Type="http://schemas.openxmlformats.org/officeDocument/2006/relationships/slideLayout" Target="../slideLayouts/slideLayout127.xml"/><Relationship Id="rId5" Type="http://schemas.openxmlformats.org/officeDocument/2006/relationships/slideLayout" Target="../slideLayouts/slideLayout121.xml"/><Relationship Id="rId10" Type="http://schemas.openxmlformats.org/officeDocument/2006/relationships/slideLayout" Target="../slideLayouts/slideLayout126.xml"/><Relationship Id="rId4" Type="http://schemas.openxmlformats.org/officeDocument/2006/relationships/slideLayout" Target="../slideLayouts/slideLayout120.xml"/><Relationship Id="rId9" Type="http://schemas.openxmlformats.org/officeDocument/2006/relationships/slideLayout" Target="../slideLayouts/slideLayout125.xml"/><Relationship Id="rId14" Type="http://schemas.openxmlformats.org/officeDocument/2006/relationships/theme" Target="../theme/theme10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7.xml"/><Relationship Id="rId13" Type="http://schemas.openxmlformats.org/officeDocument/2006/relationships/slideLayout" Target="../slideLayouts/slideLayout142.xml"/><Relationship Id="rId3" Type="http://schemas.openxmlformats.org/officeDocument/2006/relationships/slideLayout" Target="../slideLayouts/slideLayout132.xml"/><Relationship Id="rId7" Type="http://schemas.openxmlformats.org/officeDocument/2006/relationships/slideLayout" Target="../slideLayouts/slideLayout136.xml"/><Relationship Id="rId12" Type="http://schemas.openxmlformats.org/officeDocument/2006/relationships/slideLayout" Target="../slideLayouts/slideLayout141.xml"/><Relationship Id="rId2" Type="http://schemas.openxmlformats.org/officeDocument/2006/relationships/slideLayout" Target="../slideLayouts/slideLayout131.xml"/><Relationship Id="rId1" Type="http://schemas.openxmlformats.org/officeDocument/2006/relationships/slideLayout" Target="../slideLayouts/slideLayout130.xml"/><Relationship Id="rId6" Type="http://schemas.openxmlformats.org/officeDocument/2006/relationships/slideLayout" Target="../slideLayouts/slideLayout135.xml"/><Relationship Id="rId11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34.xml"/><Relationship Id="rId10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33.xml"/><Relationship Id="rId9" Type="http://schemas.openxmlformats.org/officeDocument/2006/relationships/slideLayout" Target="../slideLayouts/slideLayout138.xml"/><Relationship Id="rId14" Type="http://schemas.openxmlformats.org/officeDocument/2006/relationships/theme" Target="../theme/theme11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0.xml"/><Relationship Id="rId13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45.xml"/><Relationship Id="rId7" Type="http://schemas.openxmlformats.org/officeDocument/2006/relationships/slideLayout" Target="../slideLayouts/slideLayout149.xml"/><Relationship Id="rId12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44.xml"/><Relationship Id="rId1" Type="http://schemas.openxmlformats.org/officeDocument/2006/relationships/slideLayout" Target="../slideLayouts/slideLayout143.xml"/><Relationship Id="rId6" Type="http://schemas.openxmlformats.org/officeDocument/2006/relationships/slideLayout" Target="../slideLayouts/slideLayout148.xml"/><Relationship Id="rId11" Type="http://schemas.openxmlformats.org/officeDocument/2006/relationships/slideLayout" Target="../slideLayouts/slideLayout153.xml"/><Relationship Id="rId5" Type="http://schemas.openxmlformats.org/officeDocument/2006/relationships/slideLayout" Target="../slideLayouts/slideLayout147.xml"/><Relationship Id="rId10" Type="http://schemas.openxmlformats.org/officeDocument/2006/relationships/slideLayout" Target="../slideLayouts/slideLayout152.xml"/><Relationship Id="rId4" Type="http://schemas.openxmlformats.org/officeDocument/2006/relationships/slideLayout" Target="../slideLayouts/slideLayout146.xml"/><Relationship Id="rId9" Type="http://schemas.openxmlformats.org/officeDocument/2006/relationships/slideLayout" Target="../slideLayouts/slideLayout151.xml"/><Relationship Id="rId14" Type="http://schemas.openxmlformats.org/officeDocument/2006/relationships/theme" Target="../theme/theme12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3.xml"/><Relationship Id="rId13" Type="http://schemas.openxmlformats.org/officeDocument/2006/relationships/slideLayout" Target="../slideLayouts/slideLayout168.xml"/><Relationship Id="rId3" Type="http://schemas.openxmlformats.org/officeDocument/2006/relationships/slideLayout" Target="../slideLayouts/slideLayout158.xml"/><Relationship Id="rId7" Type="http://schemas.openxmlformats.org/officeDocument/2006/relationships/slideLayout" Target="../slideLayouts/slideLayout162.xml"/><Relationship Id="rId12" Type="http://schemas.openxmlformats.org/officeDocument/2006/relationships/slideLayout" Target="../slideLayouts/slideLayout167.xml"/><Relationship Id="rId2" Type="http://schemas.openxmlformats.org/officeDocument/2006/relationships/slideLayout" Target="../slideLayouts/slideLayout157.xml"/><Relationship Id="rId1" Type="http://schemas.openxmlformats.org/officeDocument/2006/relationships/slideLayout" Target="../slideLayouts/slideLayout156.xml"/><Relationship Id="rId6" Type="http://schemas.openxmlformats.org/officeDocument/2006/relationships/slideLayout" Target="../slideLayouts/slideLayout161.xml"/><Relationship Id="rId11" Type="http://schemas.openxmlformats.org/officeDocument/2006/relationships/slideLayout" Target="../slideLayouts/slideLayout166.xml"/><Relationship Id="rId5" Type="http://schemas.openxmlformats.org/officeDocument/2006/relationships/slideLayout" Target="../slideLayouts/slideLayout160.xml"/><Relationship Id="rId10" Type="http://schemas.openxmlformats.org/officeDocument/2006/relationships/slideLayout" Target="../slideLayouts/slideLayout165.xml"/><Relationship Id="rId4" Type="http://schemas.openxmlformats.org/officeDocument/2006/relationships/slideLayout" Target="../slideLayouts/slideLayout159.xml"/><Relationship Id="rId9" Type="http://schemas.openxmlformats.org/officeDocument/2006/relationships/slideLayout" Target="../slideLayouts/slideLayout164.xml"/><Relationship Id="rId14" Type="http://schemas.openxmlformats.org/officeDocument/2006/relationships/theme" Target="../theme/theme13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8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5" Type="http://schemas.openxmlformats.org/officeDocument/2006/relationships/theme" Target="../theme/theme3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9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51.xml"/><Relationship Id="rId2" Type="http://schemas.openxmlformats.org/officeDocument/2006/relationships/slideLayout" Target="../slideLayouts/slideLayout41.xml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50.xml"/><Relationship Id="rId5" Type="http://schemas.openxmlformats.org/officeDocument/2006/relationships/slideLayout" Target="../slideLayouts/slideLayout44.xml"/><Relationship Id="rId15" Type="http://schemas.openxmlformats.org/officeDocument/2006/relationships/theme" Target="../theme/theme4.xml"/><Relationship Id="rId10" Type="http://schemas.openxmlformats.org/officeDocument/2006/relationships/slideLayout" Target="../slideLayouts/slideLayout49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53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1.xml"/><Relationship Id="rId13" Type="http://schemas.openxmlformats.org/officeDocument/2006/relationships/slideLayout" Target="../slideLayouts/slideLayout66.xml"/><Relationship Id="rId3" Type="http://schemas.openxmlformats.org/officeDocument/2006/relationships/slideLayout" Target="../slideLayouts/slideLayout56.xml"/><Relationship Id="rId7" Type="http://schemas.openxmlformats.org/officeDocument/2006/relationships/slideLayout" Target="../slideLayouts/slideLayout60.xml"/><Relationship Id="rId12" Type="http://schemas.openxmlformats.org/officeDocument/2006/relationships/slideLayout" Target="../slideLayouts/slideLayout65.xml"/><Relationship Id="rId2" Type="http://schemas.openxmlformats.org/officeDocument/2006/relationships/slideLayout" Target="../slideLayouts/slideLayout55.xml"/><Relationship Id="rId1" Type="http://schemas.openxmlformats.org/officeDocument/2006/relationships/slideLayout" Target="../slideLayouts/slideLayout54.xml"/><Relationship Id="rId6" Type="http://schemas.openxmlformats.org/officeDocument/2006/relationships/slideLayout" Target="../slideLayouts/slideLayout59.xml"/><Relationship Id="rId11" Type="http://schemas.openxmlformats.org/officeDocument/2006/relationships/slideLayout" Target="../slideLayouts/slideLayout64.xml"/><Relationship Id="rId5" Type="http://schemas.openxmlformats.org/officeDocument/2006/relationships/slideLayout" Target="../slideLayouts/slideLayout58.xml"/><Relationship Id="rId15" Type="http://schemas.openxmlformats.org/officeDocument/2006/relationships/theme" Target="../theme/theme5.xml"/><Relationship Id="rId10" Type="http://schemas.openxmlformats.org/officeDocument/2006/relationships/slideLayout" Target="../slideLayouts/slideLayout63.xml"/><Relationship Id="rId4" Type="http://schemas.openxmlformats.org/officeDocument/2006/relationships/slideLayout" Target="../slideLayouts/slideLayout57.xml"/><Relationship Id="rId9" Type="http://schemas.openxmlformats.org/officeDocument/2006/relationships/slideLayout" Target="../slideLayouts/slideLayout62.xml"/><Relationship Id="rId14" Type="http://schemas.openxmlformats.org/officeDocument/2006/relationships/slideLayout" Target="../slideLayouts/slideLayout67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5.xml"/><Relationship Id="rId13" Type="http://schemas.openxmlformats.org/officeDocument/2006/relationships/slideLayout" Target="../slideLayouts/slideLayout80.xml"/><Relationship Id="rId3" Type="http://schemas.openxmlformats.org/officeDocument/2006/relationships/slideLayout" Target="../slideLayouts/slideLayout70.xml"/><Relationship Id="rId7" Type="http://schemas.openxmlformats.org/officeDocument/2006/relationships/slideLayout" Target="../slideLayouts/slideLayout74.xml"/><Relationship Id="rId12" Type="http://schemas.openxmlformats.org/officeDocument/2006/relationships/slideLayout" Target="../slideLayouts/slideLayout79.xml"/><Relationship Id="rId2" Type="http://schemas.openxmlformats.org/officeDocument/2006/relationships/slideLayout" Target="../slideLayouts/slideLayout69.xml"/><Relationship Id="rId1" Type="http://schemas.openxmlformats.org/officeDocument/2006/relationships/slideLayout" Target="../slideLayouts/slideLayout68.xml"/><Relationship Id="rId6" Type="http://schemas.openxmlformats.org/officeDocument/2006/relationships/slideLayout" Target="../slideLayouts/slideLayout73.xml"/><Relationship Id="rId11" Type="http://schemas.openxmlformats.org/officeDocument/2006/relationships/slideLayout" Target="../slideLayouts/slideLayout78.xml"/><Relationship Id="rId5" Type="http://schemas.openxmlformats.org/officeDocument/2006/relationships/slideLayout" Target="../slideLayouts/slideLayout72.xml"/><Relationship Id="rId10" Type="http://schemas.openxmlformats.org/officeDocument/2006/relationships/slideLayout" Target="../slideLayouts/slideLayout77.xml"/><Relationship Id="rId4" Type="http://schemas.openxmlformats.org/officeDocument/2006/relationships/slideLayout" Target="../slideLayouts/slideLayout71.xml"/><Relationship Id="rId9" Type="http://schemas.openxmlformats.org/officeDocument/2006/relationships/slideLayout" Target="../slideLayouts/slideLayout76.xml"/><Relationship Id="rId14" Type="http://schemas.openxmlformats.org/officeDocument/2006/relationships/theme" Target="../theme/theme6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8.xml"/><Relationship Id="rId13" Type="http://schemas.openxmlformats.org/officeDocument/2006/relationships/theme" Target="../theme/theme7.xml"/><Relationship Id="rId3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7.xml"/><Relationship Id="rId1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82.xml"/><Relationship Id="rId1" Type="http://schemas.openxmlformats.org/officeDocument/2006/relationships/slideLayout" Target="../slideLayouts/slideLayout81.xml"/><Relationship Id="rId6" Type="http://schemas.openxmlformats.org/officeDocument/2006/relationships/slideLayout" Target="../slideLayouts/slideLayout86.xml"/><Relationship Id="rId11" Type="http://schemas.openxmlformats.org/officeDocument/2006/relationships/slideLayout" Target="../slideLayouts/slideLayout91.xml"/><Relationship Id="rId5" Type="http://schemas.openxmlformats.org/officeDocument/2006/relationships/slideLayout" Target="../slideLayouts/slideLayout85.xml"/><Relationship Id="rId10" Type="http://schemas.openxmlformats.org/officeDocument/2006/relationships/slideLayout" Target="../slideLayouts/slideLayout90.xml"/><Relationship Id="rId4" Type="http://schemas.openxmlformats.org/officeDocument/2006/relationships/slideLayout" Target="../slideLayouts/slideLayout84.xml"/><Relationship Id="rId9" Type="http://schemas.openxmlformats.org/officeDocument/2006/relationships/slideLayout" Target="../slideLayouts/slideLayout89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95.xml"/><Relationship Id="rId7" Type="http://schemas.openxmlformats.org/officeDocument/2006/relationships/slideLayout" Target="../slideLayouts/slideLayout99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94.xml"/><Relationship Id="rId1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103.xml"/><Relationship Id="rId5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102.xml"/><Relationship Id="rId4" Type="http://schemas.openxmlformats.org/officeDocument/2006/relationships/slideLayout" Target="../slideLayouts/slideLayout96.xml"/><Relationship Id="rId9" Type="http://schemas.openxmlformats.org/officeDocument/2006/relationships/slideLayout" Target="../slideLayouts/slideLayout101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1.xml"/><Relationship Id="rId13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06.xml"/><Relationship Id="rId7" Type="http://schemas.openxmlformats.org/officeDocument/2006/relationships/slideLayout" Target="../slideLayouts/slideLayout110.xml"/><Relationship Id="rId12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05.xml"/><Relationship Id="rId1" Type="http://schemas.openxmlformats.org/officeDocument/2006/relationships/slideLayout" Target="../slideLayouts/slideLayout104.xml"/><Relationship Id="rId6" Type="http://schemas.openxmlformats.org/officeDocument/2006/relationships/slideLayout" Target="../slideLayouts/slideLayout109.xml"/><Relationship Id="rId11" Type="http://schemas.openxmlformats.org/officeDocument/2006/relationships/slideLayout" Target="../slideLayouts/slideLayout114.xml"/><Relationship Id="rId5" Type="http://schemas.openxmlformats.org/officeDocument/2006/relationships/slideLayout" Target="../slideLayouts/slideLayout108.xml"/><Relationship Id="rId10" Type="http://schemas.openxmlformats.org/officeDocument/2006/relationships/slideLayout" Target="../slideLayouts/slideLayout113.xml"/><Relationship Id="rId4" Type="http://schemas.openxmlformats.org/officeDocument/2006/relationships/slideLayout" Target="../slideLayouts/slideLayout107.xml"/><Relationship Id="rId9" Type="http://schemas.openxmlformats.org/officeDocument/2006/relationships/slideLayout" Target="../slideLayouts/slideLayout112.xml"/><Relationship Id="rId14" Type="http://schemas.openxmlformats.org/officeDocument/2006/relationships/theme" Target="../theme/theme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06F517-BEB8-4852-A8AD-79F5D0BFA3D0}" type="datetimeFigureOut">
              <a:rPr lang="en-US" smtClean="0"/>
              <a:t>5/20/2016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6872F8-E95D-41C3-93BC-CEE23FE9F9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3484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rgbClr val="000000"/>
                </a:solidFill>
              </a:rPr>
              <a:t>Introduction to Statistical Quality Control, 4th Edition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BDBBB3F-B221-4E6D-8E46-3D49BA592519}" type="slidenum">
              <a:rPr 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559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8" r:id="rId1"/>
    <p:sldLayoutId id="2147483789" r:id="rId2"/>
    <p:sldLayoutId id="2147483790" r:id="rId3"/>
    <p:sldLayoutId id="2147483791" r:id="rId4"/>
    <p:sldLayoutId id="2147483792" r:id="rId5"/>
    <p:sldLayoutId id="2147483793" r:id="rId6"/>
    <p:sldLayoutId id="2147483794" r:id="rId7"/>
    <p:sldLayoutId id="2147483795" r:id="rId8"/>
    <p:sldLayoutId id="2147483796" r:id="rId9"/>
    <p:sldLayoutId id="2147483797" r:id="rId10"/>
    <p:sldLayoutId id="2147483798" r:id="rId11"/>
    <p:sldLayoutId id="2147483799" r:id="rId12"/>
    <p:sldLayoutId id="2147483800" r:id="rId13"/>
  </p:sldLayoutIdLst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</a:rPr>
              <a:t>Introduction to Statistical Quality Control, 4th Edition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BDBBB3F-B221-4E6D-8E46-3D49BA592519}" type="slidenum">
              <a:rPr 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37694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2" r:id="rId1"/>
    <p:sldLayoutId id="2147483803" r:id="rId2"/>
    <p:sldLayoutId id="2147483804" r:id="rId3"/>
    <p:sldLayoutId id="2147483805" r:id="rId4"/>
    <p:sldLayoutId id="2147483806" r:id="rId5"/>
    <p:sldLayoutId id="2147483807" r:id="rId6"/>
    <p:sldLayoutId id="2147483808" r:id="rId7"/>
    <p:sldLayoutId id="2147483809" r:id="rId8"/>
    <p:sldLayoutId id="2147483810" r:id="rId9"/>
    <p:sldLayoutId id="2147483811" r:id="rId10"/>
    <p:sldLayoutId id="2147483812" r:id="rId11"/>
    <p:sldLayoutId id="2147483813" r:id="rId12"/>
    <p:sldLayoutId id="2147483814" r:id="rId13"/>
  </p:sldLayoutIdLst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rgbClr val="000000"/>
                </a:solidFill>
              </a:rPr>
              <a:t>Introduction to Statistical Quality Control, 4th Edition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BDBBB3F-B221-4E6D-8E46-3D49BA592519}" type="slidenum">
              <a:rPr 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63223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6" r:id="rId1"/>
    <p:sldLayoutId id="2147483817" r:id="rId2"/>
    <p:sldLayoutId id="2147483818" r:id="rId3"/>
    <p:sldLayoutId id="2147483819" r:id="rId4"/>
    <p:sldLayoutId id="2147483820" r:id="rId5"/>
    <p:sldLayoutId id="2147483821" r:id="rId6"/>
    <p:sldLayoutId id="2147483822" r:id="rId7"/>
    <p:sldLayoutId id="2147483823" r:id="rId8"/>
    <p:sldLayoutId id="2147483824" r:id="rId9"/>
    <p:sldLayoutId id="2147483825" r:id="rId10"/>
    <p:sldLayoutId id="2147483826" r:id="rId11"/>
    <p:sldLayoutId id="2147483827" r:id="rId12"/>
    <p:sldLayoutId id="2147483828" r:id="rId13"/>
  </p:sldLayoutIdLst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rgbClr val="000000"/>
                </a:solidFill>
              </a:rPr>
              <a:t>Introduction to Statistical Quality Control, 4th Edition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0BD2D5D0-2219-4101-AD0D-2C7F388E1DB3}" type="slidenum">
              <a:rPr 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0025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0" r:id="rId1"/>
    <p:sldLayoutId id="2147483831" r:id="rId2"/>
    <p:sldLayoutId id="2147483832" r:id="rId3"/>
    <p:sldLayoutId id="2147483833" r:id="rId4"/>
    <p:sldLayoutId id="2147483834" r:id="rId5"/>
    <p:sldLayoutId id="2147483835" r:id="rId6"/>
    <p:sldLayoutId id="2147483836" r:id="rId7"/>
    <p:sldLayoutId id="2147483837" r:id="rId8"/>
    <p:sldLayoutId id="2147483838" r:id="rId9"/>
    <p:sldLayoutId id="2147483839" r:id="rId10"/>
    <p:sldLayoutId id="2147483840" r:id="rId11"/>
    <p:sldLayoutId id="2147483841" r:id="rId12"/>
    <p:sldLayoutId id="2147483842" r:id="rId13"/>
  </p:sldLayoutIdLst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rgbClr val="000000"/>
                </a:solidFill>
              </a:rPr>
              <a:t>Introduction to Statistical Quality Control, 4th Edition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1FFBD0E3-F2C2-4384-B885-FFEC9909A1B7}" type="slidenum">
              <a:rPr 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76697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rgbClr val="000000"/>
                </a:solidFill>
              </a:rPr>
              <a:t>Introduction to Statistical Quality Control, 4th Edition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1FFBD0E3-F2C2-4384-B885-FFEC9909A1B7}" type="slidenum">
              <a:rPr 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28040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88" r:id="rId13"/>
    <p:sldLayoutId id="2147483689" r:id="rId14"/>
  </p:sldLayoutIdLst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rgbClr val="000000"/>
                </a:solidFill>
              </a:rPr>
              <a:t>Introduction to Statistical Quality Control, 4th Edition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1FFBD0E3-F2C2-4384-B885-FFEC9909A1B7}" type="slidenum">
              <a:rPr 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78847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</p:sldLayoutIdLst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rgbClr val="000000"/>
                </a:solidFill>
              </a:rPr>
              <a:t>Introduction to Statistical Quality Control, 4th Edition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1FFBD0E3-F2C2-4384-B885-FFEC9909A1B7}" type="slidenum">
              <a:rPr 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8064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  <p:sldLayoutId id="2147483718" r:id="rId13"/>
    <p:sldLayoutId id="2147483719" r:id="rId14"/>
  </p:sldLayoutIdLst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</a:rPr>
              <a:t>Introduction to Statistical Quality Control, 4th Edition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BDBBB3F-B221-4E6D-8E46-3D49BA592519}" type="slidenum">
              <a:rPr 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96900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  <p:sldLayoutId id="2147483732" r:id="rId12"/>
    <p:sldLayoutId id="2147483733" r:id="rId13"/>
  </p:sldLayoutIdLst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CE0C4D-AEBD-49DA-B05D-56591281714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5/20/2016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89FAC3-3EB9-48B0-A96C-F9D0263DFD2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90215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5" r:id="rId1"/>
    <p:sldLayoutId id="2147483736" r:id="rId2"/>
    <p:sldLayoutId id="2147483737" r:id="rId3"/>
    <p:sldLayoutId id="2147483738" r:id="rId4"/>
    <p:sldLayoutId id="2147483739" r:id="rId5"/>
    <p:sldLayoutId id="2147483740" r:id="rId6"/>
    <p:sldLayoutId id="2147483741" r:id="rId7"/>
    <p:sldLayoutId id="2147483742" r:id="rId8"/>
    <p:sldLayoutId id="2147483743" r:id="rId9"/>
    <p:sldLayoutId id="2147483744" r:id="rId10"/>
    <p:sldLayoutId id="2147483745" r:id="rId11"/>
    <p:sldLayoutId id="2147483746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06F517-BEB8-4852-A8AD-79F5D0BFA3D0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5/20/2016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6872F8-E95D-41C3-93BC-CEE23FE9F992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6893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50" r:id="rId3"/>
    <p:sldLayoutId id="2147483751" r:id="rId4"/>
    <p:sldLayoutId id="2147483752" r:id="rId5"/>
    <p:sldLayoutId id="2147483753" r:id="rId6"/>
    <p:sldLayoutId id="2147483754" r:id="rId7"/>
    <p:sldLayoutId id="2147483755" r:id="rId8"/>
    <p:sldLayoutId id="2147483756" r:id="rId9"/>
    <p:sldLayoutId id="2147483757" r:id="rId10"/>
    <p:sldLayoutId id="2147483758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rgbClr val="000000"/>
                </a:solidFill>
              </a:rPr>
              <a:t>Introduction to Statistical Quality Control, 4th Edition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BDBBB3F-B221-4E6D-8E46-3D49BA592519}" type="slidenum">
              <a:rPr 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19975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0" r:id="rId1"/>
    <p:sldLayoutId id="2147483761" r:id="rId2"/>
    <p:sldLayoutId id="2147483762" r:id="rId3"/>
    <p:sldLayoutId id="2147483763" r:id="rId4"/>
    <p:sldLayoutId id="2147483764" r:id="rId5"/>
    <p:sldLayoutId id="2147483765" r:id="rId6"/>
    <p:sldLayoutId id="2147483766" r:id="rId7"/>
    <p:sldLayoutId id="2147483767" r:id="rId8"/>
    <p:sldLayoutId id="2147483768" r:id="rId9"/>
    <p:sldLayoutId id="2147483769" r:id="rId10"/>
    <p:sldLayoutId id="2147483770" r:id="rId11"/>
    <p:sldLayoutId id="2147483771" r:id="rId12"/>
    <p:sldLayoutId id="2147483772" r:id="rId13"/>
  </p:sldLayoutIdLst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9.xml"/><Relationship Id="rId2" Type="http://schemas.openxmlformats.org/officeDocument/2006/relationships/audio" Target="../media/media9.wav"/><Relationship Id="rId1" Type="http://schemas.microsoft.com/office/2007/relationships/media" Target="../media/media9.wav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3.xml"/><Relationship Id="rId2" Type="http://schemas.openxmlformats.org/officeDocument/2006/relationships/audio" Target="../media/media10.wav"/><Relationship Id="rId1" Type="http://schemas.microsoft.com/office/2007/relationships/media" Target="../media/media10.wav"/><Relationship Id="rId6" Type="http://schemas.openxmlformats.org/officeDocument/2006/relationships/image" Target="../media/image4.png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audio" Target="../media/media11.wav"/><Relationship Id="rId7" Type="http://schemas.openxmlformats.org/officeDocument/2006/relationships/image" Target="../media/image18.emf"/><Relationship Id="rId2" Type="http://schemas.microsoft.com/office/2007/relationships/media" Target="../media/media11.wav"/><Relationship Id="rId1" Type="http://schemas.openxmlformats.org/officeDocument/2006/relationships/vmlDrawing" Target="../drawings/vmlDrawing7.vml"/><Relationship Id="rId6" Type="http://schemas.openxmlformats.org/officeDocument/2006/relationships/image" Target="../media/image17.png"/><Relationship Id="rId11" Type="http://schemas.openxmlformats.org/officeDocument/2006/relationships/image" Target="../media/image4.png"/><Relationship Id="rId5" Type="http://schemas.openxmlformats.org/officeDocument/2006/relationships/notesSlide" Target="../notesSlides/notesSlide12.xml"/><Relationship Id="rId10" Type="http://schemas.openxmlformats.org/officeDocument/2006/relationships/image" Target="../media/image15.wmf"/><Relationship Id="rId4" Type="http://schemas.openxmlformats.org/officeDocument/2006/relationships/slideLayout" Target="../slideLayouts/slideLayout74.xml"/><Relationship Id="rId9" Type="http://schemas.openxmlformats.org/officeDocument/2006/relationships/oleObject" Target="../embeddings/oleObject17.bin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8.bin"/><Relationship Id="rId3" Type="http://schemas.openxmlformats.org/officeDocument/2006/relationships/audio" Target="../media/media12.wav"/><Relationship Id="rId7" Type="http://schemas.openxmlformats.org/officeDocument/2006/relationships/image" Target="../media/image18.emf"/><Relationship Id="rId12" Type="http://schemas.openxmlformats.org/officeDocument/2006/relationships/image" Target="../media/image4.png"/><Relationship Id="rId2" Type="http://schemas.microsoft.com/office/2007/relationships/media" Target="../media/media12.wav"/><Relationship Id="rId1" Type="http://schemas.openxmlformats.org/officeDocument/2006/relationships/vmlDrawing" Target="../drawings/vmlDrawing8.vml"/><Relationship Id="rId6" Type="http://schemas.openxmlformats.org/officeDocument/2006/relationships/image" Target="../media/image17.png"/><Relationship Id="rId11" Type="http://schemas.openxmlformats.org/officeDocument/2006/relationships/image" Target="../media/image23.png"/><Relationship Id="rId5" Type="http://schemas.openxmlformats.org/officeDocument/2006/relationships/notesSlide" Target="../notesSlides/notesSlide13.xml"/><Relationship Id="rId10" Type="http://schemas.openxmlformats.org/officeDocument/2006/relationships/image" Target="../media/image22.png"/><Relationship Id="rId4" Type="http://schemas.openxmlformats.org/officeDocument/2006/relationships/slideLayout" Target="../slideLayouts/slideLayout74.xml"/><Relationship Id="rId9" Type="http://schemas.openxmlformats.org/officeDocument/2006/relationships/image" Target="../media/image19.w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slideLayout" Target="../slideLayouts/slideLayout74.xml"/><Relationship Id="rId7" Type="http://schemas.openxmlformats.org/officeDocument/2006/relationships/image" Target="../media/image13.png"/><Relationship Id="rId2" Type="http://schemas.openxmlformats.org/officeDocument/2006/relationships/audio" Target="../media/media13.wav"/><Relationship Id="rId1" Type="http://schemas.microsoft.com/office/2007/relationships/media" Target="../media/media13.wav"/><Relationship Id="rId6" Type="http://schemas.openxmlformats.org/officeDocument/2006/relationships/image" Target="../media/image21.emf"/><Relationship Id="rId5" Type="http://schemas.openxmlformats.org/officeDocument/2006/relationships/image" Target="../media/image20.emf"/><Relationship Id="rId4" Type="http://schemas.openxmlformats.org/officeDocument/2006/relationships/notesSlide" Target="../notesSlides/notesSlide14.xml"/><Relationship Id="rId9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8.xml"/><Relationship Id="rId2" Type="http://schemas.openxmlformats.org/officeDocument/2006/relationships/audio" Target="../media/media14.wav"/><Relationship Id="rId1" Type="http://schemas.microsoft.com/office/2007/relationships/media" Target="../media/media14.wav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9.xml"/><Relationship Id="rId7" Type="http://schemas.openxmlformats.org/officeDocument/2006/relationships/image" Target="../media/image4.png"/><Relationship Id="rId2" Type="http://schemas.openxmlformats.org/officeDocument/2006/relationships/audio" Target="../media/media15.wav"/><Relationship Id="rId1" Type="http://schemas.microsoft.com/office/2007/relationships/media" Target="../media/media15.wav"/><Relationship Id="rId6" Type="http://schemas.openxmlformats.org/officeDocument/2006/relationships/image" Target="../media/image28.png"/><Relationship Id="rId5" Type="http://schemas.openxmlformats.org/officeDocument/2006/relationships/image" Target="../media/image22.emf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9.xml"/><Relationship Id="rId2" Type="http://schemas.openxmlformats.org/officeDocument/2006/relationships/audio" Target="../media/media16.wav"/><Relationship Id="rId1" Type="http://schemas.microsoft.com/office/2007/relationships/media" Target="../media/media16.wav"/><Relationship Id="rId6" Type="http://schemas.openxmlformats.org/officeDocument/2006/relationships/image" Target="../media/image4.png"/><Relationship Id="rId5" Type="http://schemas.openxmlformats.org/officeDocument/2006/relationships/image" Target="../media/image23.emf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9.xm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9.xml"/><Relationship Id="rId7" Type="http://schemas.openxmlformats.org/officeDocument/2006/relationships/image" Target="../media/image4.png"/><Relationship Id="rId2" Type="http://schemas.openxmlformats.org/officeDocument/2006/relationships/audio" Target="../media/media17.wav"/><Relationship Id="rId1" Type="http://schemas.microsoft.com/office/2007/relationships/media" Target="../media/media17.wav"/><Relationship Id="rId6" Type="http://schemas.openxmlformats.org/officeDocument/2006/relationships/image" Target="../media/image27.png"/><Relationship Id="rId5" Type="http://schemas.openxmlformats.org/officeDocument/2006/relationships/image" Target="../media/image25.emf"/><Relationship Id="rId4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9.xml"/><Relationship Id="rId2" Type="http://schemas.openxmlformats.org/officeDocument/2006/relationships/audio" Target="../media/media18.wav"/><Relationship Id="rId1" Type="http://schemas.microsoft.com/office/2007/relationships/media" Target="../media/media18.wav"/><Relationship Id="rId6" Type="http://schemas.openxmlformats.org/officeDocument/2006/relationships/image" Target="../media/image4.png"/><Relationship Id="rId5" Type="http://schemas.openxmlformats.org/officeDocument/2006/relationships/image" Target="../media/image26.emf"/><Relationship Id="rId4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9.xml"/><Relationship Id="rId2" Type="http://schemas.openxmlformats.org/officeDocument/2006/relationships/audio" Target="../media/media19.wav"/><Relationship Id="rId1" Type="http://schemas.microsoft.com/office/2007/relationships/media" Target="../media/media19.wav"/><Relationship Id="rId6" Type="http://schemas.openxmlformats.org/officeDocument/2006/relationships/image" Target="../media/image4.png"/><Relationship Id="rId5" Type="http://schemas.openxmlformats.org/officeDocument/2006/relationships/image" Target="../media/image27.emf"/><Relationship Id="rId4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9.xml"/><Relationship Id="rId7" Type="http://schemas.openxmlformats.org/officeDocument/2006/relationships/image" Target="../media/image4.png"/><Relationship Id="rId2" Type="http://schemas.openxmlformats.org/officeDocument/2006/relationships/audio" Target="../media/media20.wav"/><Relationship Id="rId1" Type="http://schemas.microsoft.com/office/2007/relationships/media" Target="../media/media20.wav"/><Relationship Id="rId6" Type="http://schemas.openxmlformats.org/officeDocument/2006/relationships/image" Target="../media/image28.emf"/><Relationship Id="rId5" Type="http://schemas.openxmlformats.org/officeDocument/2006/relationships/image" Target="../media/image36.png"/><Relationship Id="rId4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9.xml"/><Relationship Id="rId2" Type="http://schemas.openxmlformats.org/officeDocument/2006/relationships/audio" Target="../media/media21.wav"/><Relationship Id="rId1" Type="http://schemas.microsoft.com/office/2007/relationships/media" Target="../media/media21.wav"/><Relationship Id="rId6" Type="http://schemas.openxmlformats.org/officeDocument/2006/relationships/image" Target="../media/image4.png"/><Relationship Id="rId5" Type="http://schemas.openxmlformats.org/officeDocument/2006/relationships/image" Target="../media/image29.png"/><Relationship Id="rId4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9.xml"/><Relationship Id="rId7" Type="http://schemas.openxmlformats.org/officeDocument/2006/relationships/image" Target="../media/image4.png"/><Relationship Id="rId2" Type="http://schemas.openxmlformats.org/officeDocument/2006/relationships/audio" Target="../media/media22.wav"/><Relationship Id="rId1" Type="http://schemas.microsoft.com/office/2007/relationships/media" Target="../media/media22.wav"/><Relationship Id="rId6" Type="http://schemas.openxmlformats.org/officeDocument/2006/relationships/image" Target="../media/image40.png"/><Relationship Id="rId5" Type="http://schemas.openxmlformats.org/officeDocument/2006/relationships/image" Target="../media/image30.emf"/><Relationship Id="rId4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0.bin"/><Relationship Id="rId3" Type="http://schemas.openxmlformats.org/officeDocument/2006/relationships/audio" Target="../media/media23.wav"/><Relationship Id="rId7" Type="http://schemas.openxmlformats.org/officeDocument/2006/relationships/image" Target="../media/image31.wmf"/><Relationship Id="rId2" Type="http://schemas.microsoft.com/office/2007/relationships/media" Target="../media/media23.wav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19.bin"/><Relationship Id="rId5" Type="http://schemas.openxmlformats.org/officeDocument/2006/relationships/notesSlide" Target="../notesSlides/notesSlide26.xml"/><Relationship Id="rId10" Type="http://schemas.openxmlformats.org/officeDocument/2006/relationships/image" Target="../media/image4.png"/><Relationship Id="rId4" Type="http://schemas.openxmlformats.org/officeDocument/2006/relationships/slideLayout" Target="../slideLayouts/slideLayout168.xml"/><Relationship Id="rId9" Type="http://schemas.openxmlformats.org/officeDocument/2006/relationships/image" Target="../media/image32.w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9.xml"/><Relationship Id="rId2" Type="http://schemas.openxmlformats.org/officeDocument/2006/relationships/audio" Target="../media/media24.wav"/><Relationship Id="rId1" Type="http://schemas.microsoft.com/office/2007/relationships/media" Target="../media/media24.wav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2.xml"/><Relationship Id="rId2" Type="http://schemas.openxmlformats.org/officeDocument/2006/relationships/audio" Target="../media/media25.wav"/><Relationship Id="rId1" Type="http://schemas.microsoft.com/office/2007/relationships/media" Target="../media/media25.wav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8.xml"/><Relationship Id="rId2" Type="http://schemas.openxmlformats.org/officeDocument/2006/relationships/audio" Target="../media/media26.wav"/><Relationship Id="rId1" Type="http://schemas.microsoft.com/office/2007/relationships/media" Target="../media/media26.wav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audio" Target="../media/media2.wav"/><Relationship Id="rId7" Type="http://schemas.openxmlformats.org/officeDocument/2006/relationships/image" Target="../media/image2.wmf"/><Relationship Id="rId2" Type="http://schemas.microsoft.com/office/2007/relationships/media" Target="../media/media2.wav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92.xml"/><Relationship Id="rId9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slideLayout" Target="../slideLayouts/slideLayout136.xml"/><Relationship Id="rId7" Type="http://schemas.openxmlformats.org/officeDocument/2006/relationships/image" Target="../media/image360.png"/><Relationship Id="rId2" Type="http://schemas.openxmlformats.org/officeDocument/2006/relationships/audio" Target="../media/media27.wav"/><Relationship Id="rId1" Type="http://schemas.microsoft.com/office/2007/relationships/media" Target="../media/media27.wav"/><Relationship Id="rId6" Type="http://schemas.openxmlformats.org/officeDocument/2006/relationships/image" Target="../media/image35.png"/><Relationship Id="rId11" Type="http://schemas.openxmlformats.org/officeDocument/2006/relationships/image" Target="../media/image4.png"/><Relationship Id="rId5" Type="http://schemas.openxmlformats.org/officeDocument/2006/relationships/image" Target="../media/image33.emf"/><Relationship Id="rId10" Type="http://schemas.openxmlformats.org/officeDocument/2006/relationships/image" Target="../media/image39.png"/><Relationship Id="rId4" Type="http://schemas.openxmlformats.org/officeDocument/2006/relationships/notesSlide" Target="../notesSlides/notesSlide30.xml"/><Relationship Id="rId9" Type="http://schemas.openxmlformats.org/officeDocument/2006/relationships/image" Target="../media/image380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13" Type="http://schemas.openxmlformats.org/officeDocument/2006/relationships/image" Target="../media/image8.wmf"/><Relationship Id="rId3" Type="http://schemas.openxmlformats.org/officeDocument/2006/relationships/audio" Target="../media/media3.wav"/><Relationship Id="rId7" Type="http://schemas.openxmlformats.org/officeDocument/2006/relationships/image" Target="../media/image5.wmf"/><Relationship Id="rId12" Type="http://schemas.openxmlformats.org/officeDocument/2006/relationships/oleObject" Target="../embeddings/oleObject5.bin"/><Relationship Id="rId2" Type="http://schemas.microsoft.com/office/2007/relationships/media" Target="../media/media3.wav"/><Relationship Id="rId16" Type="http://schemas.openxmlformats.org/officeDocument/2006/relationships/image" Target="../media/image1.png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2.bin"/><Relationship Id="rId11" Type="http://schemas.openxmlformats.org/officeDocument/2006/relationships/image" Target="../media/image7.wmf"/><Relationship Id="rId5" Type="http://schemas.openxmlformats.org/officeDocument/2006/relationships/notesSlide" Target="../notesSlides/notesSlide4.xml"/><Relationship Id="rId15" Type="http://schemas.openxmlformats.org/officeDocument/2006/relationships/image" Target="../media/image9.wmf"/><Relationship Id="rId10" Type="http://schemas.openxmlformats.org/officeDocument/2006/relationships/oleObject" Target="../embeddings/oleObject4.bin"/><Relationship Id="rId4" Type="http://schemas.openxmlformats.org/officeDocument/2006/relationships/slideLayout" Target="../slideLayouts/slideLayout18.xml"/><Relationship Id="rId9" Type="http://schemas.openxmlformats.org/officeDocument/2006/relationships/image" Target="../media/image6.wmf"/><Relationship Id="rId14" Type="http://schemas.openxmlformats.org/officeDocument/2006/relationships/oleObject" Target="../embeddings/oleObject6.bin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.bin"/><Relationship Id="rId13" Type="http://schemas.openxmlformats.org/officeDocument/2006/relationships/image" Target="../media/image8.wmf"/><Relationship Id="rId18" Type="http://schemas.openxmlformats.org/officeDocument/2006/relationships/image" Target="../media/image10.png"/><Relationship Id="rId3" Type="http://schemas.openxmlformats.org/officeDocument/2006/relationships/audio" Target="../media/media4.wav"/><Relationship Id="rId7" Type="http://schemas.openxmlformats.org/officeDocument/2006/relationships/image" Target="../media/image5.wmf"/><Relationship Id="rId12" Type="http://schemas.openxmlformats.org/officeDocument/2006/relationships/oleObject" Target="../embeddings/oleObject10.bin"/><Relationship Id="rId17" Type="http://schemas.openxmlformats.org/officeDocument/2006/relationships/image" Target="../media/image2.wmf"/><Relationship Id="rId2" Type="http://schemas.microsoft.com/office/2007/relationships/media" Target="../media/media4.wav"/><Relationship Id="rId16" Type="http://schemas.openxmlformats.org/officeDocument/2006/relationships/oleObject" Target="../embeddings/oleObject12.bin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7.bin"/><Relationship Id="rId11" Type="http://schemas.openxmlformats.org/officeDocument/2006/relationships/image" Target="../media/image7.wmf"/><Relationship Id="rId5" Type="http://schemas.openxmlformats.org/officeDocument/2006/relationships/notesSlide" Target="../notesSlides/notesSlide5.xml"/><Relationship Id="rId15" Type="http://schemas.openxmlformats.org/officeDocument/2006/relationships/image" Target="../media/image9.wmf"/><Relationship Id="rId10" Type="http://schemas.openxmlformats.org/officeDocument/2006/relationships/oleObject" Target="../embeddings/oleObject9.bin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18.xml"/><Relationship Id="rId9" Type="http://schemas.openxmlformats.org/officeDocument/2006/relationships/image" Target="../media/image6.wmf"/><Relationship Id="rId14" Type="http://schemas.openxmlformats.org/officeDocument/2006/relationships/oleObject" Target="../embeddings/oleObject11.bin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5.xml"/><Relationship Id="rId2" Type="http://schemas.openxmlformats.org/officeDocument/2006/relationships/audio" Target="../media/media5.wav"/><Relationship Id="rId1" Type="http://schemas.microsoft.com/office/2007/relationships/media" Target="../media/media5.wav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wmf"/><Relationship Id="rId13" Type="http://schemas.openxmlformats.org/officeDocument/2006/relationships/image" Target="../media/image1.png"/><Relationship Id="rId3" Type="http://schemas.openxmlformats.org/officeDocument/2006/relationships/audio" Target="../media/media6.wav"/><Relationship Id="rId7" Type="http://schemas.openxmlformats.org/officeDocument/2006/relationships/oleObject" Target="../embeddings/oleObject13.bin"/><Relationship Id="rId12" Type="http://schemas.openxmlformats.org/officeDocument/2006/relationships/image" Target="../media/image21.png"/><Relationship Id="rId2" Type="http://schemas.microsoft.com/office/2007/relationships/media" Target="../media/media6.wav"/><Relationship Id="rId1" Type="http://schemas.openxmlformats.org/officeDocument/2006/relationships/vmlDrawing" Target="../drawings/vmlDrawing4.vml"/><Relationship Id="rId6" Type="http://schemas.openxmlformats.org/officeDocument/2006/relationships/image" Target="../media/image9.png"/><Relationship Id="rId11" Type="http://schemas.openxmlformats.org/officeDocument/2006/relationships/image" Target="../media/image11.png"/><Relationship Id="rId5" Type="http://schemas.openxmlformats.org/officeDocument/2006/relationships/notesSlide" Target="../notesSlides/notesSlide7.xml"/><Relationship Id="rId10" Type="http://schemas.openxmlformats.org/officeDocument/2006/relationships/image" Target="NULL"/><Relationship Id="rId4" Type="http://schemas.openxmlformats.org/officeDocument/2006/relationships/slideLayout" Target="../slideLayouts/slideLayout32.xml"/><Relationship Id="rId9" Type="http://schemas.openxmlformats.org/officeDocument/2006/relationships/oleObject" Target="../embeddings/oleObject60.bin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wmf"/><Relationship Id="rId3" Type="http://schemas.openxmlformats.org/officeDocument/2006/relationships/audio" Target="../media/media7.wav"/><Relationship Id="rId7" Type="http://schemas.openxmlformats.org/officeDocument/2006/relationships/oleObject" Target="../embeddings/oleObject14.bin"/><Relationship Id="rId2" Type="http://schemas.microsoft.com/office/2007/relationships/media" Target="../media/media7.wav"/><Relationship Id="rId1" Type="http://schemas.openxmlformats.org/officeDocument/2006/relationships/vmlDrawing" Target="../drawings/vmlDrawing5.vml"/><Relationship Id="rId6" Type="http://schemas.openxmlformats.org/officeDocument/2006/relationships/image" Target="../media/image35.png"/><Relationship Id="rId11" Type="http://schemas.openxmlformats.org/officeDocument/2006/relationships/image" Target="../media/image1.png"/><Relationship Id="rId5" Type="http://schemas.openxmlformats.org/officeDocument/2006/relationships/notesSlide" Target="../notesSlides/notesSlide8.xml"/><Relationship Id="rId10" Type="http://schemas.openxmlformats.org/officeDocument/2006/relationships/image" Target="../media/image13.wmf"/><Relationship Id="rId4" Type="http://schemas.openxmlformats.org/officeDocument/2006/relationships/slideLayout" Target="../slideLayouts/slideLayout65.xml"/><Relationship Id="rId9" Type="http://schemas.openxmlformats.org/officeDocument/2006/relationships/oleObject" Target="../embeddings/oleObject15.bin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audio" Target="../media/media8.wav"/><Relationship Id="rId7" Type="http://schemas.openxmlformats.org/officeDocument/2006/relationships/image" Target="../media/image14.wmf"/><Relationship Id="rId2" Type="http://schemas.microsoft.com/office/2007/relationships/media" Target="../media/media8.wav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16.bin"/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5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EIN 5226</a:t>
            </a:r>
            <a:br>
              <a:rPr lang="en-US" dirty="0" smtClean="0"/>
            </a:br>
            <a:r>
              <a:rPr lang="en-US" dirty="0" smtClean="0"/>
              <a:t>Lecture: Exam Review 1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343400"/>
            <a:ext cx="6400800" cy="1752600"/>
          </a:xfrm>
        </p:spPr>
        <p:txBody>
          <a:bodyPr/>
          <a:lstStyle/>
          <a:p>
            <a:r>
              <a:rPr lang="en-US" dirty="0" smtClean="0"/>
              <a:t>Topic:  Hypothesis Testing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8661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>
          <a:xfrm>
            <a:off x="749300" y="209550"/>
            <a:ext cx="7772400" cy="1006475"/>
          </a:xfrm>
        </p:spPr>
        <p:txBody>
          <a:bodyPr/>
          <a:lstStyle/>
          <a:p>
            <a:pPr algn="l" eaLnBrk="1" hangingPunct="1"/>
            <a:r>
              <a:rPr lang="en-US" sz="4000" b="1" dirty="0" smtClean="0"/>
              <a:t>Statistical Inference</a:t>
            </a:r>
            <a:br>
              <a:rPr lang="en-US" sz="4000" b="1" dirty="0" smtClean="0"/>
            </a:br>
            <a:r>
              <a:rPr lang="en-US" sz="4000" b="1" dirty="0" smtClean="0"/>
              <a:t>- Using p values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idx="1"/>
          </p:nvPr>
        </p:nvSpPr>
        <p:spPr>
          <a:xfrm>
            <a:off x="621506" y="2041753"/>
            <a:ext cx="7772400" cy="4038600"/>
          </a:xfrm>
        </p:spPr>
        <p:txBody>
          <a:bodyPr/>
          <a:lstStyle/>
          <a:p>
            <a:pPr marL="609600" indent="-609600" eaLnBrk="1" hangingPunct="1">
              <a:lnSpc>
                <a:spcPct val="90000"/>
              </a:lnSpc>
              <a:buFontTx/>
              <a:buNone/>
            </a:pPr>
            <a:r>
              <a:rPr lang="en-US" sz="2800" dirty="0" smtClean="0"/>
              <a:t>Steps in Hypothesis Testing</a:t>
            </a:r>
          </a:p>
          <a:p>
            <a:pPr marL="914400" lvl="1" indent="-457200" eaLnBrk="1" hangingPunct="1">
              <a:lnSpc>
                <a:spcPct val="90000"/>
              </a:lnSpc>
              <a:buFont typeface="+mj-lt"/>
              <a:buAutoNum type="arabicPeriod"/>
            </a:pPr>
            <a:r>
              <a:rPr lang="en-US" sz="2400" dirty="0" smtClean="0"/>
              <a:t>Identify your objective</a:t>
            </a:r>
          </a:p>
          <a:p>
            <a:pPr marL="914400" lvl="1" indent="-457200" eaLnBrk="1" hangingPunct="1">
              <a:lnSpc>
                <a:spcPct val="90000"/>
              </a:lnSpc>
              <a:buFont typeface="+mj-lt"/>
              <a:buAutoNum type="arabicPeriod"/>
            </a:pPr>
            <a:r>
              <a:rPr lang="en-US" sz="2400" dirty="0" smtClean="0"/>
              <a:t>State the null hypothesis, H</a:t>
            </a:r>
            <a:r>
              <a:rPr lang="en-US" sz="2400" baseline="-25000" dirty="0" smtClean="0"/>
              <a:t>0</a:t>
            </a:r>
            <a:r>
              <a:rPr lang="en-US" sz="2400" dirty="0" smtClean="0"/>
              <a:t> </a:t>
            </a:r>
          </a:p>
          <a:p>
            <a:pPr marL="914400" lvl="1" indent="-457200" eaLnBrk="1" hangingPunct="1">
              <a:lnSpc>
                <a:spcPct val="90000"/>
              </a:lnSpc>
              <a:buFont typeface="+mj-lt"/>
              <a:buAutoNum type="arabicPeriod"/>
            </a:pPr>
            <a:r>
              <a:rPr lang="en-US" sz="2400" dirty="0" smtClean="0"/>
              <a:t>State the alternative hypotheses, H</a:t>
            </a:r>
            <a:r>
              <a:rPr lang="en-US" sz="2400" baseline="-25000" dirty="0" smtClean="0"/>
              <a:t>a</a:t>
            </a:r>
            <a:r>
              <a:rPr lang="en-US" sz="2400" dirty="0" smtClean="0"/>
              <a:t>.</a:t>
            </a:r>
          </a:p>
          <a:p>
            <a:pPr marL="914400" lvl="1" indent="-457200" eaLnBrk="1" hangingPunct="1">
              <a:lnSpc>
                <a:spcPct val="90000"/>
              </a:lnSpc>
              <a:buFont typeface="+mj-lt"/>
              <a:buAutoNum type="arabicPeriod"/>
            </a:pPr>
            <a:r>
              <a:rPr lang="en-US" sz="2400" dirty="0" smtClean="0"/>
              <a:t>Calculate the appropriate test statistic</a:t>
            </a:r>
          </a:p>
          <a:p>
            <a:pPr marL="914400" lvl="1" indent="-457200" eaLnBrk="1" hangingPunct="1">
              <a:lnSpc>
                <a:spcPct val="90000"/>
              </a:lnSpc>
              <a:buFont typeface="+mj-lt"/>
              <a:buAutoNum type="arabicPeriod"/>
            </a:pPr>
            <a:r>
              <a:rPr lang="en-US" sz="2400" dirty="0" smtClean="0"/>
              <a:t>Compute the p value of the test statistic</a:t>
            </a:r>
          </a:p>
          <a:p>
            <a:pPr marL="914400" lvl="1" indent="-457200" eaLnBrk="1" hangingPunct="1">
              <a:lnSpc>
                <a:spcPct val="90000"/>
              </a:lnSpc>
              <a:buFont typeface="+mj-lt"/>
              <a:buAutoNum type="arabicPeriod"/>
            </a:pPr>
            <a:r>
              <a:rPr lang="en-US" sz="2400" dirty="0" smtClean="0"/>
              <a:t>Determine the acceptable risk</a:t>
            </a:r>
          </a:p>
          <a:p>
            <a:pPr marL="914400" lvl="1" indent="-457200" eaLnBrk="1" hangingPunct="1">
              <a:lnSpc>
                <a:spcPct val="90000"/>
              </a:lnSpc>
              <a:buFont typeface="+mj-lt"/>
              <a:buAutoNum type="arabicPeriod"/>
            </a:pPr>
            <a:r>
              <a:rPr lang="en-US" sz="2400" dirty="0" smtClean="0"/>
              <a:t>Compare the p value of test statistic to the to the acceptable risk.</a:t>
            </a:r>
          </a:p>
          <a:p>
            <a:pPr marL="609600" indent="-609600" eaLnBrk="1" hangingPunct="1">
              <a:lnSpc>
                <a:spcPct val="90000"/>
              </a:lnSpc>
              <a:buFontTx/>
              <a:buNone/>
            </a:pPr>
            <a:endParaRPr lang="en-US" sz="2800" dirty="0" smtClean="0">
              <a:sym typeface="Symbol" pitchFamily="18" charset="2"/>
            </a:endParaRPr>
          </a:p>
        </p:txBody>
      </p:sp>
      <p:sp>
        <p:nvSpPr>
          <p:cNvPr id="30724" name="Line 4"/>
          <p:cNvSpPr>
            <a:spLocks noChangeShapeType="1"/>
          </p:cNvSpPr>
          <p:nvPr/>
        </p:nvSpPr>
        <p:spPr bwMode="auto">
          <a:xfrm>
            <a:off x="347663" y="1564368"/>
            <a:ext cx="83820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24863" y="60198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813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20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Rejecting the Null Hypothesis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431800" y="1397439"/>
                <a:ext cx="8178800" cy="473668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fontAlgn="base">
                  <a:lnSpc>
                    <a:spcPct val="90000"/>
                  </a:lnSpc>
                  <a:spcBef>
                    <a:spcPts val="1800"/>
                  </a:spcBef>
                  <a:spcAft>
                    <a:spcPct val="0"/>
                  </a:spcAft>
                </a:pPr>
                <a:r>
                  <a:rPr lang="en-US" sz="2800" dirty="0">
                    <a:solidFill>
                      <a:srgbClr val="000000"/>
                    </a:solidFill>
                  </a:rPr>
                  <a:t>In a hypothesis test, the null hypothesis is rejected when </a:t>
                </a:r>
              </a:p>
              <a:p>
                <a:pPr marL="457200" indent="-457200" fontAlgn="base">
                  <a:lnSpc>
                    <a:spcPct val="90000"/>
                  </a:lnSpc>
                  <a:spcBef>
                    <a:spcPts val="1800"/>
                  </a:spcBef>
                  <a:spcAft>
                    <a:spcPct val="0"/>
                  </a:spcAft>
                  <a:buFont typeface="Arial" pitchFamily="34" charset="0"/>
                  <a:buChar char="•"/>
                </a:pPr>
                <a:r>
                  <a:rPr lang="en-US" sz="2800" dirty="0">
                    <a:solidFill>
                      <a:srgbClr val="000000"/>
                    </a:solidFill>
                    <a:latin typeface="Cambria Math"/>
                    <a:ea typeface="Cambria Math"/>
                  </a:rPr>
                  <a:t>The p value is less than the acceptable 𝜶 risk to</a:t>
                </a:r>
              </a:p>
              <a:p>
                <a:pPr marL="457200" indent="-457200" fontAlgn="base">
                  <a:lnSpc>
                    <a:spcPct val="90000"/>
                  </a:lnSpc>
                  <a:spcBef>
                    <a:spcPts val="1800"/>
                  </a:spcBef>
                  <a:spcAft>
                    <a:spcPct val="0"/>
                  </a:spcAft>
                  <a:buFont typeface="Arial" pitchFamily="34" charset="0"/>
                  <a:buChar char="•"/>
                </a:pPr>
                <a:r>
                  <a:rPr lang="en-US" sz="2800" dirty="0" err="1">
                    <a:solidFill>
                      <a:srgbClr val="000000"/>
                    </a:solidFill>
                    <a:latin typeface="Cambria Math"/>
                    <a:ea typeface="Cambria Math"/>
                  </a:rPr>
                  <a:t>Z</a:t>
                </a:r>
                <a:r>
                  <a:rPr lang="en-US" sz="2800" baseline="-25000" dirty="0" err="1">
                    <a:solidFill>
                      <a:srgbClr val="000000"/>
                    </a:solidFill>
                    <a:latin typeface="Cambria Math"/>
                    <a:ea typeface="Cambria Math"/>
                  </a:rPr>
                  <a:t>test</a:t>
                </a:r>
                <a:r>
                  <a:rPr lang="en-US" sz="2800" baseline="-25000" dirty="0">
                    <a:solidFill>
                      <a:srgbClr val="000000"/>
                    </a:solidFill>
                    <a:latin typeface="Cambria Math"/>
                    <a:ea typeface="Cambria Math"/>
                  </a:rPr>
                  <a:t> </a:t>
                </a:r>
                <a:r>
                  <a:rPr lang="en-US" sz="2800" dirty="0">
                    <a:solidFill>
                      <a:srgbClr val="000000"/>
                    </a:solidFill>
                    <a:latin typeface="Cambria Math"/>
                    <a:ea typeface="Cambria Math"/>
                  </a:rPr>
                  <a:t> falls in the rejection area defined by ± Z </a:t>
                </a:r>
                <a:r>
                  <a:rPr lang="en-US" sz="2800" baseline="-25000" dirty="0">
                    <a:solidFill>
                      <a:srgbClr val="000000"/>
                    </a:solidFill>
                    <a:latin typeface="Cambria Math"/>
                    <a:ea typeface="Cambria Math"/>
                  </a:rPr>
                  <a:t>𝜶/2</a:t>
                </a:r>
                <a:r>
                  <a:rPr lang="en-US" sz="2800" dirty="0">
                    <a:solidFill>
                      <a:srgbClr val="000000"/>
                    </a:solidFill>
                    <a:latin typeface="Cambria Math"/>
                    <a:ea typeface="Cambria Math"/>
                  </a:rPr>
                  <a:t>   (for H</a:t>
                </a:r>
                <a:r>
                  <a:rPr lang="en-US" sz="2800" baseline="-25000" dirty="0">
                    <a:solidFill>
                      <a:srgbClr val="000000"/>
                    </a:solidFill>
                    <a:latin typeface="Cambria Math"/>
                    <a:ea typeface="Cambria Math"/>
                  </a:rPr>
                  <a:t>a</a:t>
                </a:r>
                <a:r>
                  <a:rPr lang="en-US" sz="2800" dirty="0">
                    <a:solidFill>
                      <a:srgbClr val="000000"/>
                    </a:solidFill>
                    <a:latin typeface="Cambria Math"/>
                    <a:ea typeface="Cambria Math"/>
                  </a:rPr>
                  <a:t>: 𝞵≠𝞵</a:t>
                </a:r>
                <a:r>
                  <a:rPr lang="en-US" sz="2800" baseline="-25000" dirty="0">
                    <a:solidFill>
                      <a:srgbClr val="000000"/>
                    </a:solidFill>
                    <a:latin typeface="Cambria Math"/>
                    <a:ea typeface="Cambria Math"/>
                  </a:rPr>
                  <a:t>0</a:t>
                </a:r>
                <a:r>
                  <a:rPr lang="en-US" sz="2800" dirty="0">
                    <a:solidFill>
                      <a:srgbClr val="000000"/>
                    </a:solidFill>
                    <a:latin typeface="Cambria Math"/>
                    <a:ea typeface="Cambria Math"/>
                  </a:rPr>
                  <a:t>)</a:t>
                </a:r>
              </a:p>
              <a:p>
                <a:pPr marL="457200" indent="-457200" fontAlgn="base">
                  <a:lnSpc>
                    <a:spcPct val="90000"/>
                  </a:lnSpc>
                  <a:spcBef>
                    <a:spcPts val="1800"/>
                  </a:spcBef>
                  <a:spcAft>
                    <a:spcPct val="0"/>
                  </a:spcAft>
                  <a:buFont typeface="Arial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accPr>
                      <m:e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sz="2800" dirty="0">
                    <a:solidFill>
                      <a:srgbClr val="000000"/>
                    </a:solidFill>
                    <a:latin typeface="Cambria Math"/>
                    <a:ea typeface="Cambria Math"/>
                  </a:rPr>
                  <a:t>   falls outside  the </a:t>
                </a:r>
                <a:r>
                  <a:rPr lang="en-US" sz="2800" dirty="0" smtClean="0">
                    <a:solidFill>
                      <a:srgbClr val="000000"/>
                    </a:solidFill>
                    <a:latin typeface="Cambria Math"/>
                    <a:ea typeface="Cambria Math"/>
                  </a:rPr>
                  <a:t>interval </a:t>
                </a:r>
                <a:r>
                  <a:rPr lang="en-US" sz="2800" dirty="0">
                    <a:solidFill>
                      <a:srgbClr val="000000"/>
                    </a:solidFill>
                    <a:latin typeface="Cambria Math"/>
                    <a:ea typeface="Cambria Math"/>
                  </a:rPr>
                  <a:t>(1-𝜶) around 𝞵</a:t>
                </a:r>
                <a:r>
                  <a:rPr lang="en-US" sz="2800" baseline="-25000" dirty="0">
                    <a:solidFill>
                      <a:srgbClr val="000000"/>
                    </a:solidFill>
                    <a:latin typeface="Cambria Math"/>
                    <a:ea typeface="Cambria Math"/>
                  </a:rPr>
                  <a:t>0 </a:t>
                </a:r>
                <a:endParaRPr lang="en-US" sz="2800" baseline="-25000" dirty="0" smtClean="0">
                  <a:solidFill>
                    <a:srgbClr val="000000"/>
                  </a:solidFill>
                  <a:latin typeface="Cambria Math"/>
                  <a:ea typeface="Cambria Math"/>
                </a:endParaRPr>
              </a:p>
              <a:p>
                <a:pPr marL="457200" indent="-457200" fontAlgn="base">
                  <a:lnSpc>
                    <a:spcPct val="90000"/>
                  </a:lnSpc>
                  <a:spcBef>
                    <a:spcPts val="1800"/>
                  </a:spcBef>
                  <a:spcAft>
                    <a:spcPct val="0"/>
                  </a:spcAft>
                  <a:buFont typeface="Arial" pitchFamily="34" charset="0"/>
                  <a:buChar char="•"/>
                </a:pPr>
                <a:r>
                  <a:rPr lang="en-US" sz="2800" dirty="0" smtClean="0">
                    <a:solidFill>
                      <a:srgbClr val="000000"/>
                    </a:solidFill>
                    <a:latin typeface="Cambria Math"/>
                    <a:ea typeface="Cambria Math"/>
                  </a:rPr>
                  <a:t>𝞵</a:t>
                </a:r>
                <a:r>
                  <a:rPr lang="en-US" sz="2800" baseline="-25000" dirty="0">
                    <a:solidFill>
                      <a:srgbClr val="000000"/>
                    </a:solidFill>
                    <a:latin typeface="Cambria Math"/>
                    <a:ea typeface="Cambria Math"/>
                  </a:rPr>
                  <a:t>0</a:t>
                </a:r>
                <a:r>
                  <a:rPr lang="en-US" sz="2800" dirty="0">
                    <a:solidFill>
                      <a:srgbClr val="000000"/>
                    </a:solidFill>
                    <a:latin typeface="Cambria Math"/>
                    <a:ea typeface="Cambria Math"/>
                  </a:rPr>
                  <a:t> falls outside the confidence interval (1-𝜶) around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accPr>
                      <m:e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sz="2800" baseline="-25000" dirty="0">
                    <a:solidFill>
                      <a:srgbClr val="000000"/>
                    </a:solidFill>
                    <a:latin typeface="Cambria Math"/>
                    <a:ea typeface="Cambria Math"/>
                  </a:rPr>
                  <a:t> </a:t>
                </a:r>
                <a:r>
                  <a:rPr lang="en-US" sz="2800" dirty="0">
                    <a:solidFill>
                      <a:srgbClr val="000000"/>
                    </a:solidFill>
                    <a:latin typeface="Cambria Math"/>
                    <a:ea typeface="Cambria Math"/>
                  </a:rPr>
                  <a:t>value</a:t>
                </a:r>
              </a:p>
              <a:p>
                <a:pPr fontAlgn="base">
                  <a:lnSpc>
                    <a:spcPct val="90000"/>
                  </a:lnSpc>
                  <a:spcBef>
                    <a:spcPts val="1800"/>
                  </a:spcBef>
                  <a:spcAft>
                    <a:spcPct val="0"/>
                  </a:spcAft>
                </a:pPr>
                <a:endParaRPr lang="en-US" sz="28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800" y="1397439"/>
                <a:ext cx="8178800" cy="4736681"/>
              </a:xfrm>
              <a:prstGeom prst="rect">
                <a:avLst/>
              </a:prstGeom>
              <a:blipFill rotWithShape="1">
                <a:blip r:embed="rId5"/>
                <a:stretch>
                  <a:fillRect l="-1565" t="-2188" r="-19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05800" y="611888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170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96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598446" y="373035"/>
            <a:ext cx="5486401" cy="5829910"/>
            <a:chOff x="598446" y="373035"/>
            <a:chExt cx="5486401" cy="5829910"/>
          </a:xfrm>
        </p:grpSpPr>
        <p:grpSp>
          <p:nvGrpSpPr>
            <p:cNvPr id="3" name="Group 2"/>
            <p:cNvGrpSpPr/>
            <p:nvPr/>
          </p:nvGrpSpPr>
          <p:grpSpPr>
            <a:xfrm>
              <a:off x="598446" y="373035"/>
              <a:ext cx="5486400" cy="3127828"/>
              <a:chOff x="1524000" y="1589314"/>
              <a:chExt cx="5486400" cy="3657600"/>
            </a:xfrm>
          </p:grpSpPr>
          <p:pic>
            <p:nvPicPr>
              <p:cNvPr id="4" name="Picture 3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24000" y="1589314"/>
                <a:ext cx="5486400" cy="36576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cxnSp>
            <p:nvCxnSpPr>
              <p:cNvPr id="5" name="Straight Connector 4"/>
              <p:cNvCxnSpPr/>
              <p:nvPr/>
            </p:nvCxnSpPr>
            <p:spPr>
              <a:xfrm>
                <a:off x="5877378" y="2553339"/>
                <a:ext cx="0" cy="2693575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46435" name="Picture 3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8446" y="3263131"/>
              <a:ext cx="5486401" cy="293981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6" name="Straight Connector 5"/>
            <p:cNvCxnSpPr/>
            <p:nvPr/>
          </p:nvCxnSpPr>
          <p:spPr>
            <a:xfrm flipH="1">
              <a:off x="4378023" y="798780"/>
              <a:ext cx="22302" cy="540416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2292289" y="798780"/>
              <a:ext cx="22302" cy="540416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1747592" y="1197428"/>
              <a:ext cx="0" cy="230343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TextBox 7"/>
          <p:cNvSpPr txBox="1"/>
          <p:nvPr/>
        </p:nvSpPr>
        <p:spPr>
          <a:xfrm>
            <a:off x="5620215" y="1197428"/>
            <a:ext cx="30777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</a:rPr>
              <a:t>Probability of value further out either side: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</a:rPr>
              <a:t>.0057+ .0057 = .0114 = p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865540" y="3263131"/>
            <a:ext cx="2997105" cy="1938992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000000"/>
                </a:solidFill>
              </a:rPr>
              <a:t>Compare p to allowed </a:t>
            </a:r>
            <a:r>
              <a:rPr lang="en-US" sz="2400" dirty="0">
                <a:solidFill>
                  <a:srgbClr val="000000"/>
                </a:solidFill>
                <a:latin typeface="Cambria Math"/>
                <a:ea typeface="Cambria Math"/>
              </a:rPr>
              <a:t>𝜶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0000"/>
              </a:solidFill>
              <a:latin typeface="Cambria Math"/>
              <a:ea typeface="Cambria Math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000000"/>
                </a:solidFill>
                <a:latin typeface="Cambria Math"/>
                <a:ea typeface="Cambria Math"/>
              </a:rPr>
              <a:t>If lower, is outside of the interval.</a:t>
            </a:r>
            <a:endParaRPr lang="en-US" sz="2400" dirty="0">
              <a:solidFill>
                <a:srgbClr val="0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9249" y="80647"/>
            <a:ext cx="59655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3200" dirty="0">
                <a:solidFill>
                  <a:srgbClr val="000000"/>
                </a:solidFill>
              </a:rPr>
              <a:t>Calculating the P Value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4800600" y="3500863"/>
                <a:ext cx="381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0600" y="3500863"/>
                <a:ext cx="381000" cy="369332"/>
              </a:xfrm>
              <a:prstGeom prst="rect">
                <a:avLst/>
              </a:prstGeom>
              <a:blipFill rotWithShape="1">
                <a:blip r:embed="rId8"/>
                <a:stretch>
                  <a:fillRect r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87625893"/>
              </p:ext>
            </p:extLst>
          </p:nvPr>
        </p:nvGraphicFramePr>
        <p:xfrm>
          <a:off x="4913150" y="603517"/>
          <a:ext cx="1660525" cy="390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74" name="Equation" r:id="rId9" imgW="787320" imgH="228600" progId="Equation.3">
                  <p:embed/>
                </p:oleObj>
              </mc:Choice>
              <mc:Fallback>
                <p:oleObj name="Equation" r:id="rId9" imgW="787320" imgH="228600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13150" y="603517"/>
                        <a:ext cx="1660525" cy="390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tangle 13"/>
          <p:cNvSpPr/>
          <p:nvPr/>
        </p:nvSpPr>
        <p:spPr>
          <a:xfrm>
            <a:off x="3102048" y="6018279"/>
            <a:ext cx="4764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ambria Math"/>
                <a:ea typeface="Cambria Math"/>
              </a:rPr>
              <a:t>𝞵</a:t>
            </a:r>
            <a:r>
              <a:rPr lang="en-US" baseline="-25000" dirty="0">
                <a:solidFill>
                  <a:srgbClr val="000000"/>
                </a:solidFill>
                <a:latin typeface="Cambria Math"/>
                <a:ea typeface="Cambria Math"/>
              </a:rPr>
              <a:t>0</a:t>
            </a:r>
            <a:r>
              <a:rPr lang="en-US" dirty="0">
                <a:solidFill>
                  <a:srgbClr val="000000"/>
                </a:solidFill>
              </a:rPr>
              <a:t> </a:t>
            </a:r>
            <a:endParaRPr lang="en-US" dirty="0"/>
          </a:p>
        </p:txBody>
      </p:sp>
      <p:pic>
        <p:nvPicPr>
          <p:cNvPr id="15" name="Recorded Sound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8253045" y="6033519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459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129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/>
        </p:nvGrpSpPr>
        <p:grpSpPr>
          <a:xfrm>
            <a:off x="584590" y="0"/>
            <a:ext cx="5486401" cy="6079335"/>
            <a:chOff x="598446" y="373035"/>
            <a:chExt cx="5486401" cy="6079335"/>
          </a:xfrm>
        </p:grpSpPr>
        <p:grpSp>
          <p:nvGrpSpPr>
            <p:cNvPr id="2" name="Group 1"/>
            <p:cNvGrpSpPr/>
            <p:nvPr/>
          </p:nvGrpSpPr>
          <p:grpSpPr>
            <a:xfrm>
              <a:off x="598446" y="373035"/>
              <a:ext cx="5486401" cy="6079335"/>
              <a:chOff x="598446" y="373035"/>
              <a:chExt cx="5486401" cy="6079335"/>
            </a:xfrm>
          </p:grpSpPr>
          <p:grpSp>
            <p:nvGrpSpPr>
              <p:cNvPr id="3" name="Group 2"/>
              <p:cNvGrpSpPr/>
              <p:nvPr/>
            </p:nvGrpSpPr>
            <p:grpSpPr>
              <a:xfrm>
                <a:off x="598446" y="373035"/>
                <a:ext cx="5486400" cy="3127828"/>
                <a:chOff x="1524000" y="1589314"/>
                <a:chExt cx="5486400" cy="3657600"/>
              </a:xfrm>
            </p:grpSpPr>
            <p:pic>
              <p:nvPicPr>
                <p:cNvPr id="4" name="Picture 3"/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524000" y="1589314"/>
                  <a:ext cx="5486400" cy="36576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cxnSp>
              <p:nvCxnSpPr>
                <p:cNvPr id="5" name="Straight Connector 4"/>
                <p:cNvCxnSpPr/>
                <p:nvPr/>
              </p:nvCxnSpPr>
              <p:spPr>
                <a:xfrm>
                  <a:off x="5877378" y="2553339"/>
                  <a:ext cx="0" cy="2693575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146435" name="Picture 3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8446" y="3263131"/>
                <a:ext cx="5486401" cy="293981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cxnSp>
            <p:nvCxnSpPr>
              <p:cNvPr id="6" name="Straight Connector 5"/>
              <p:cNvCxnSpPr/>
              <p:nvPr/>
            </p:nvCxnSpPr>
            <p:spPr>
              <a:xfrm flipH="1">
                <a:off x="4378023" y="798780"/>
                <a:ext cx="22302" cy="565359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/>
              <p:cNvCxnSpPr/>
              <p:nvPr/>
            </p:nvCxnSpPr>
            <p:spPr>
              <a:xfrm flipH="1">
                <a:off x="2292289" y="798780"/>
                <a:ext cx="22302" cy="565359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Rectangle 13"/>
            <p:cNvSpPr/>
            <p:nvPr/>
          </p:nvSpPr>
          <p:spPr>
            <a:xfrm>
              <a:off x="5134708" y="2831124"/>
              <a:ext cx="730833" cy="2813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791877" y="2831124"/>
              <a:ext cx="730833" cy="2813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FFFFFF"/>
                </a:solidFill>
              </a:endParaRPr>
            </a:p>
          </p:txBody>
        </p:sp>
      </p:grpSp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08668628"/>
              </p:ext>
            </p:extLst>
          </p:nvPr>
        </p:nvGraphicFramePr>
        <p:xfrm>
          <a:off x="5035278" y="603517"/>
          <a:ext cx="1660525" cy="390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9" name="Equation" r:id="rId8" imgW="787320" imgH="228600" progId="Equation.3">
                  <p:embed/>
                </p:oleObj>
              </mc:Choice>
              <mc:Fallback>
                <p:oleObj name="Equation" r:id="rId8" imgW="78732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35278" y="603517"/>
                        <a:ext cx="1660525" cy="390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5343962" y="4947520"/>
                <a:ext cx="3463064" cy="4289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𝐶𝑟𝑖𝑡𝑖𝑐𝑎𝑙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=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𝑍</m:t>
                          </m:r>
                        </m:e>
                        <m:sub>
                          <m:f>
                            <m:fPr>
                              <m:type m:val="skw"/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/>
                                  <a:ea typeface="Cambria Math"/>
                                </a:rPr>
                                <m:t>𝛼</m:t>
                              </m:r>
                            </m:num>
                            <m:den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2</m:t>
                              </m:r>
                            </m:den>
                          </m:f>
                        </m:sub>
                      </m:sSub>
                      <m:r>
                        <a:rPr lang="en-US" i="1">
                          <a:solidFill>
                            <a:srgbClr val="000000"/>
                          </a:solidFill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𝑍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.05</m:t>
                          </m:r>
                        </m:sub>
                      </m:sSub>
                      <m:r>
                        <a:rPr lang="en-US" i="1">
                          <a:solidFill>
                            <a:srgbClr val="000000"/>
                          </a:solidFill>
                          <a:latin typeface="Cambria Math"/>
                        </a:rPr>
                        <m:t>=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/>
                          <a:ea typeface="Cambria Math"/>
                        </a:rPr>
                        <m:t>±1.645</m:t>
                      </m:r>
                    </m:oMath>
                  </m:oMathPara>
                </a14:m>
                <a:endParaRPr lang="en-US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3962" y="4947520"/>
                <a:ext cx="3463064" cy="428964"/>
              </a:xfrm>
              <a:prstGeom prst="rect">
                <a:avLst/>
              </a:prstGeom>
              <a:blipFill rotWithShape="1">
                <a:blip r:embed="rId10"/>
                <a:stretch>
                  <a:fillRect t="-71429" b="-1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/>
          <p:cNvSpPr txBox="1"/>
          <p:nvPr/>
        </p:nvSpPr>
        <p:spPr>
          <a:xfrm>
            <a:off x="2567354" y="5710003"/>
            <a:ext cx="1565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</a:rPr>
              <a:t>Accept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463626" y="5659991"/>
            <a:ext cx="11254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</a:rPr>
              <a:t>Reject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946146" y="5672325"/>
            <a:ext cx="11254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</a:rPr>
              <a:t>Reject</a:t>
            </a:r>
          </a:p>
        </p:txBody>
      </p:sp>
      <p:sp>
        <p:nvSpPr>
          <p:cNvPr id="22" name="Freeform 21"/>
          <p:cNvSpPr/>
          <p:nvPr/>
        </p:nvSpPr>
        <p:spPr>
          <a:xfrm>
            <a:off x="1243013" y="3083719"/>
            <a:ext cx="516732" cy="85725"/>
          </a:xfrm>
          <a:custGeom>
            <a:avLst/>
            <a:gdLst>
              <a:gd name="connsiteX0" fmla="*/ 488156 w 514350"/>
              <a:gd name="connsiteY0" fmla="*/ 0 h 90487"/>
              <a:gd name="connsiteX1" fmla="*/ 395287 w 514350"/>
              <a:gd name="connsiteY1" fmla="*/ 28575 h 90487"/>
              <a:gd name="connsiteX2" fmla="*/ 276225 w 514350"/>
              <a:gd name="connsiteY2" fmla="*/ 50006 h 90487"/>
              <a:gd name="connsiteX3" fmla="*/ 159543 w 514350"/>
              <a:gd name="connsiteY3" fmla="*/ 71437 h 90487"/>
              <a:gd name="connsiteX4" fmla="*/ 30956 w 514350"/>
              <a:gd name="connsiteY4" fmla="*/ 78581 h 90487"/>
              <a:gd name="connsiteX5" fmla="*/ 0 w 514350"/>
              <a:gd name="connsiteY5" fmla="*/ 78581 h 90487"/>
              <a:gd name="connsiteX6" fmla="*/ 9525 w 514350"/>
              <a:gd name="connsiteY6" fmla="*/ 85725 h 90487"/>
              <a:gd name="connsiteX7" fmla="*/ 514350 w 514350"/>
              <a:gd name="connsiteY7" fmla="*/ 90487 h 90487"/>
              <a:gd name="connsiteX8" fmla="*/ 488156 w 514350"/>
              <a:gd name="connsiteY8" fmla="*/ 0 h 90487"/>
              <a:gd name="connsiteX0" fmla="*/ 488156 w 514350"/>
              <a:gd name="connsiteY0" fmla="*/ 0 h 90487"/>
              <a:gd name="connsiteX1" fmla="*/ 402431 w 514350"/>
              <a:gd name="connsiteY1" fmla="*/ 30956 h 90487"/>
              <a:gd name="connsiteX2" fmla="*/ 276225 w 514350"/>
              <a:gd name="connsiteY2" fmla="*/ 50006 h 90487"/>
              <a:gd name="connsiteX3" fmla="*/ 159543 w 514350"/>
              <a:gd name="connsiteY3" fmla="*/ 71437 h 90487"/>
              <a:gd name="connsiteX4" fmla="*/ 30956 w 514350"/>
              <a:gd name="connsiteY4" fmla="*/ 78581 h 90487"/>
              <a:gd name="connsiteX5" fmla="*/ 0 w 514350"/>
              <a:gd name="connsiteY5" fmla="*/ 78581 h 90487"/>
              <a:gd name="connsiteX6" fmla="*/ 9525 w 514350"/>
              <a:gd name="connsiteY6" fmla="*/ 85725 h 90487"/>
              <a:gd name="connsiteX7" fmla="*/ 514350 w 514350"/>
              <a:gd name="connsiteY7" fmla="*/ 90487 h 90487"/>
              <a:gd name="connsiteX8" fmla="*/ 488156 w 514350"/>
              <a:gd name="connsiteY8" fmla="*/ 0 h 90487"/>
              <a:gd name="connsiteX0" fmla="*/ 488156 w 514350"/>
              <a:gd name="connsiteY0" fmla="*/ 0 h 90487"/>
              <a:gd name="connsiteX1" fmla="*/ 402431 w 514350"/>
              <a:gd name="connsiteY1" fmla="*/ 30956 h 90487"/>
              <a:gd name="connsiteX2" fmla="*/ 283369 w 514350"/>
              <a:gd name="connsiteY2" fmla="*/ 52387 h 90487"/>
              <a:gd name="connsiteX3" fmla="*/ 159543 w 514350"/>
              <a:gd name="connsiteY3" fmla="*/ 71437 h 90487"/>
              <a:gd name="connsiteX4" fmla="*/ 30956 w 514350"/>
              <a:gd name="connsiteY4" fmla="*/ 78581 h 90487"/>
              <a:gd name="connsiteX5" fmla="*/ 0 w 514350"/>
              <a:gd name="connsiteY5" fmla="*/ 78581 h 90487"/>
              <a:gd name="connsiteX6" fmla="*/ 9525 w 514350"/>
              <a:gd name="connsiteY6" fmla="*/ 85725 h 90487"/>
              <a:gd name="connsiteX7" fmla="*/ 514350 w 514350"/>
              <a:gd name="connsiteY7" fmla="*/ 90487 h 90487"/>
              <a:gd name="connsiteX8" fmla="*/ 488156 w 514350"/>
              <a:gd name="connsiteY8" fmla="*/ 0 h 90487"/>
              <a:gd name="connsiteX0" fmla="*/ 488156 w 514350"/>
              <a:gd name="connsiteY0" fmla="*/ 0 h 90487"/>
              <a:gd name="connsiteX1" fmla="*/ 402431 w 514350"/>
              <a:gd name="connsiteY1" fmla="*/ 30956 h 90487"/>
              <a:gd name="connsiteX2" fmla="*/ 283369 w 514350"/>
              <a:gd name="connsiteY2" fmla="*/ 52387 h 90487"/>
              <a:gd name="connsiteX3" fmla="*/ 159543 w 514350"/>
              <a:gd name="connsiteY3" fmla="*/ 71437 h 90487"/>
              <a:gd name="connsiteX4" fmla="*/ 30956 w 514350"/>
              <a:gd name="connsiteY4" fmla="*/ 78581 h 90487"/>
              <a:gd name="connsiteX5" fmla="*/ 0 w 514350"/>
              <a:gd name="connsiteY5" fmla="*/ 78581 h 90487"/>
              <a:gd name="connsiteX6" fmla="*/ 9525 w 514350"/>
              <a:gd name="connsiteY6" fmla="*/ 85725 h 90487"/>
              <a:gd name="connsiteX7" fmla="*/ 514350 w 514350"/>
              <a:gd name="connsiteY7" fmla="*/ 90487 h 90487"/>
              <a:gd name="connsiteX8" fmla="*/ 488156 w 514350"/>
              <a:gd name="connsiteY8" fmla="*/ 0 h 90487"/>
              <a:gd name="connsiteX0" fmla="*/ 488156 w 514350"/>
              <a:gd name="connsiteY0" fmla="*/ 0 h 90487"/>
              <a:gd name="connsiteX1" fmla="*/ 402431 w 514350"/>
              <a:gd name="connsiteY1" fmla="*/ 30956 h 90487"/>
              <a:gd name="connsiteX2" fmla="*/ 283369 w 514350"/>
              <a:gd name="connsiteY2" fmla="*/ 52387 h 90487"/>
              <a:gd name="connsiteX3" fmla="*/ 159543 w 514350"/>
              <a:gd name="connsiteY3" fmla="*/ 71437 h 90487"/>
              <a:gd name="connsiteX4" fmla="*/ 30956 w 514350"/>
              <a:gd name="connsiteY4" fmla="*/ 78581 h 90487"/>
              <a:gd name="connsiteX5" fmla="*/ 0 w 514350"/>
              <a:gd name="connsiteY5" fmla="*/ 78581 h 90487"/>
              <a:gd name="connsiteX6" fmla="*/ 9525 w 514350"/>
              <a:gd name="connsiteY6" fmla="*/ 85725 h 90487"/>
              <a:gd name="connsiteX7" fmla="*/ 514350 w 514350"/>
              <a:gd name="connsiteY7" fmla="*/ 90487 h 90487"/>
              <a:gd name="connsiteX8" fmla="*/ 488156 w 514350"/>
              <a:gd name="connsiteY8" fmla="*/ 0 h 90487"/>
              <a:gd name="connsiteX0" fmla="*/ 488156 w 514350"/>
              <a:gd name="connsiteY0" fmla="*/ 0 h 90487"/>
              <a:gd name="connsiteX1" fmla="*/ 402431 w 514350"/>
              <a:gd name="connsiteY1" fmla="*/ 30956 h 90487"/>
              <a:gd name="connsiteX2" fmla="*/ 283369 w 514350"/>
              <a:gd name="connsiteY2" fmla="*/ 57150 h 90487"/>
              <a:gd name="connsiteX3" fmla="*/ 159543 w 514350"/>
              <a:gd name="connsiteY3" fmla="*/ 71437 h 90487"/>
              <a:gd name="connsiteX4" fmla="*/ 30956 w 514350"/>
              <a:gd name="connsiteY4" fmla="*/ 78581 h 90487"/>
              <a:gd name="connsiteX5" fmla="*/ 0 w 514350"/>
              <a:gd name="connsiteY5" fmla="*/ 78581 h 90487"/>
              <a:gd name="connsiteX6" fmla="*/ 9525 w 514350"/>
              <a:gd name="connsiteY6" fmla="*/ 85725 h 90487"/>
              <a:gd name="connsiteX7" fmla="*/ 514350 w 514350"/>
              <a:gd name="connsiteY7" fmla="*/ 90487 h 90487"/>
              <a:gd name="connsiteX8" fmla="*/ 488156 w 514350"/>
              <a:gd name="connsiteY8" fmla="*/ 0 h 90487"/>
              <a:gd name="connsiteX0" fmla="*/ 488156 w 514350"/>
              <a:gd name="connsiteY0" fmla="*/ 0 h 90487"/>
              <a:gd name="connsiteX1" fmla="*/ 402431 w 514350"/>
              <a:gd name="connsiteY1" fmla="*/ 30956 h 90487"/>
              <a:gd name="connsiteX2" fmla="*/ 283369 w 514350"/>
              <a:gd name="connsiteY2" fmla="*/ 57150 h 90487"/>
              <a:gd name="connsiteX3" fmla="*/ 161924 w 514350"/>
              <a:gd name="connsiteY3" fmla="*/ 78581 h 90487"/>
              <a:gd name="connsiteX4" fmla="*/ 30956 w 514350"/>
              <a:gd name="connsiteY4" fmla="*/ 78581 h 90487"/>
              <a:gd name="connsiteX5" fmla="*/ 0 w 514350"/>
              <a:gd name="connsiteY5" fmla="*/ 78581 h 90487"/>
              <a:gd name="connsiteX6" fmla="*/ 9525 w 514350"/>
              <a:gd name="connsiteY6" fmla="*/ 85725 h 90487"/>
              <a:gd name="connsiteX7" fmla="*/ 514350 w 514350"/>
              <a:gd name="connsiteY7" fmla="*/ 90487 h 90487"/>
              <a:gd name="connsiteX8" fmla="*/ 488156 w 514350"/>
              <a:gd name="connsiteY8" fmla="*/ 0 h 90487"/>
              <a:gd name="connsiteX0" fmla="*/ 488156 w 516732"/>
              <a:gd name="connsiteY0" fmla="*/ 0 h 85725"/>
              <a:gd name="connsiteX1" fmla="*/ 402431 w 516732"/>
              <a:gd name="connsiteY1" fmla="*/ 30956 h 85725"/>
              <a:gd name="connsiteX2" fmla="*/ 283369 w 516732"/>
              <a:gd name="connsiteY2" fmla="*/ 57150 h 85725"/>
              <a:gd name="connsiteX3" fmla="*/ 161924 w 516732"/>
              <a:gd name="connsiteY3" fmla="*/ 78581 h 85725"/>
              <a:gd name="connsiteX4" fmla="*/ 30956 w 516732"/>
              <a:gd name="connsiteY4" fmla="*/ 78581 h 85725"/>
              <a:gd name="connsiteX5" fmla="*/ 0 w 516732"/>
              <a:gd name="connsiteY5" fmla="*/ 78581 h 85725"/>
              <a:gd name="connsiteX6" fmla="*/ 9525 w 516732"/>
              <a:gd name="connsiteY6" fmla="*/ 85725 h 85725"/>
              <a:gd name="connsiteX7" fmla="*/ 516732 w 516732"/>
              <a:gd name="connsiteY7" fmla="*/ 83343 h 85725"/>
              <a:gd name="connsiteX8" fmla="*/ 488156 w 516732"/>
              <a:gd name="connsiteY8" fmla="*/ 0 h 85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16732" h="85725">
                <a:moveTo>
                  <a:pt x="488156" y="0"/>
                </a:moveTo>
                <a:lnTo>
                  <a:pt x="402431" y="30956"/>
                </a:lnTo>
                <a:cubicBezTo>
                  <a:pt x="362744" y="39687"/>
                  <a:pt x="323453" y="49213"/>
                  <a:pt x="283369" y="57150"/>
                </a:cubicBezTo>
                <a:cubicBezTo>
                  <a:pt x="243285" y="65087"/>
                  <a:pt x="200818" y="71437"/>
                  <a:pt x="161924" y="78581"/>
                </a:cubicBezTo>
                <a:lnTo>
                  <a:pt x="30956" y="78581"/>
                </a:lnTo>
                <a:lnTo>
                  <a:pt x="0" y="78581"/>
                </a:lnTo>
                <a:lnTo>
                  <a:pt x="9525" y="85725"/>
                </a:lnTo>
                <a:lnTo>
                  <a:pt x="516732" y="83343"/>
                </a:lnTo>
                <a:lnTo>
                  <a:pt x="48815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260123" y="2210232"/>
            <a:ext cx="2655277" cy="2308324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000000"/>
                </a:solidFill>
              </a:rPr>
              <a:t>Compare </a:t>
            </a:r>
            <a:r>
              <a:rPr lang="en-US" sz="2400" dirty="0" err="1">
                <a:solidFill>
                  <a:srgbClr val="000000"/>
                </a:solidFill>
              </a:rPr>
              <a:t>Z</a:t>
            </a:r>
            <a:r>
              <a:rPr lang="en-US" sz="2400" baseline="-25000" dirty="0" err="1">
                <a:solidFill>
                  <a:srgbClr val="000000"/>
                </a:solidFill>
              </a:rPr>
              <a:t>test</a:t>
            </a:r>
            <a:r>
              <a:rPr lang="en-US" sz="2400" baseline="-25000" dirty="0">
                <a:solidFill>
                  <a:srgbClr val="000000"/>
                </a:solidFill>
              </a:rPr>
              <a:t>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000000"/>
                </a:solidFill>
              </a:rPr>
              <a:t>to </a:t>
            </a:r>
            <a:r>
              <a:rPr lang="en-US" sz="2400" dirty="0" err="1">
                <a:solidFill>
                  <a:srgbClr val="000000"/>
                </a:solidFill>
              </a:rPr>
              <a:t>Z</a:t>
            </a:r>
            <a:r>
              <a:rPr lang="en-US" sz="2400" baseline="-25000" dirty="0" err="1">
                <a:solidFill>
                  <a:srgbClr val="000000"/>
                </a:solidFill>
              </a:rPr>
              <a:t>critical</a:t>
            </a:r>
            <a:r>
              <a:rPr lang="en-US" sz="2400" dirty="0">
                <a:solidFill>
                  <a:srgbClr val="000000"/>
                </a:solidFill>
              </a:rPr>
              <a:t> defined rejection area.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0000"/>
              </a:solidFill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000000"/>
                </a:solidFill>
              </a:rPr>
              <a:t>Reject if Z test in rejection area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759745" y="6079335"/>
                <a:ext cx="382929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solidFill>
                      <a:srgbClr val="000000"/>
                    </a:solidFill>
                  </a:rPr>
                  <a:t>Z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/>
                      </a:rPr>
                      <m:t>−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/>
                        <a:ea typeface="Cambria Math"/>
                      </a:rPr>
                      <m:t>1.645</m:t>
                    </m:r>
                  </m:oMath>
                </a14:m>
                <a:r>
                  <a:rPr lang="en-US" dirty="0" smtClean="0"/>
                  <a:t>                </a:t>
                </a:r>
                <a:r>
                  <a:rPr lang="en-US" dirty="0">
                    <a:solidFill>
                      <a:srgbClr val="000000"/>
                    </a:solidFill>
                  </a:rPr>
                  <a:t>Z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/>
                      </a:rPr>
                      <m:t>+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/>
                        <a:ea typeface="Cambria Math"/>
                      </a:rPr>
                      <m:t>1.645</m:t>
                    </m:r>
                  </m:oMath>
                </a14:m>
                <a:endParaRPr lang="en-US" dirty="0" smtClean="0"/>
              </a:p>
              <a:p>
                <a:r>
                  <a:rPr lang="en-US" dirty="0" smtClean="0"/>
                  <a:t>    120.5                      123.5</a:t>
                </a:r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9745" y="6079335"/>
                <a:ext cx="3829296" cy="646331"/>
              </a:xfrm>
              <a:prstGeom prst="rect">
                <a:avLst/>
              </a:prstGeom>
              <a:blipFill rotWithShape="1">
                <a:blip r:embed="rId11"/>
                <a:stretch>
                  <a:fillRect l="-1433"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Recorded Sound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8359588" y="611606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95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809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/>
        </p:nvCxnSpPr>
        <p:spPr>
          <a:xfrm>
            <a:off x="3351814" y="1103586"/>
            <a:ext cx="0" cy="47138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/>
          <p:cNvGrpSpPr/>
          <p:nvPr/>
        </p:nvGrpSpPr>
        <p:grpSpPr>
          <a:xfrm>
            <a:off x="1939160" y="488730"/>
            <a:ext cx="4925136" cy="4934607"/>
            <a:chOff x="2751082" y="488731"/>
            <a:chExt cx="4113213" cy="4121040"/>
          </a:xfrm>
        </p:grpSpPr>
        <p:pic>
          <p:nvPicPr>
            <p:cNvPr id="154630" name="Picture 6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50"/>
            <a:stretch/>
          </p:blipFill>
          <p:spPr bwMode="auto">
            <a:xfrm>
              <a:off x="2751082" y="488731"/>
              <a:ext cx="4113213" cy="20889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54631" name="Picture 7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574"/>
            <a:stretch/>
          </p:blipFill>
          <p:spPr bwMode="auto">
            <a:xfrm>
              <a:off x="2751082" y="2439714"/>
              <a:ext cx="4113213" cy="20416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7" name="Straight Connector 6"/>
            <p:cNvCxnSpPr/>
            <p:nvPr/>
          </p:nvCxnSpPr>
          <p:spPr>
            <a:xfrm>
              <a:off x="4524375" y="488731"/>
              <a:ext cx="57150" cy="406421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5276850" y="545552"/>
              <a:ext cx="57150" cy="406421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725214" y="804041"/>
            <a:ext cx="2626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000000"/>
                </a:solidFill>
              </a:rPr>
              <a:t>90% </a:t>
            </a:r>
            <a:r>
              <a:rPr lang="en-US" sz="2400" dirty="0" smtClean="0">
                <a:solidFill>
                  <a:srgbClr val="000000"/>
                </a:solidFill>
              </a:rPr>
              <a:t>interval </a:t>
            </a:r>
            <a:r>
              <a:rPr lang="en-US" sz="2400" dirty="0">
                <a:solidFill>
                  <a:srgbClr val="000000"/>
                </a:solidFill>
              </a:rPr>
              <a:t>around </a:t>
            </a:r>
            <a:r>
              <a:rPr lang="en-US" sz="2400" dirty="0">
                <a:solidFill>
                  <a:srgbClr val="000000"/>
                </a:solidFill>
                <a:latin typeface="Cambria Math"/>
                <a:ea typeface="Cambria Math"/>
              </a:rPr>
              <a:t>𝞵</a:t>
            </a:r>
            <a:r>
              <a:rPr lang="en-US" sz="2400" baseline="-25000" dirty="0">
                <a:solidFill>
                  <a:srgbClr val="000000"/>
                </a:solidFill>
                <a:latin typeface="Cambria Math"/>
                <a:ea typeface="Cambria Math"/>
              </a:rPr>
              <a:t>0</a:t>
            </a:r>
            <a:endParaRPr lang="en-US" sz="2400" baseline="-25000" dirty="0">
              <a:solidFill>
                <a:srgbClr val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725215" y="3436883"/>
                <a:ext cx="26266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 dirty="0">
                    <a:solidFill>
                      <a:srgbClr val="000000"/>
                    </a:solidFill>
                  </a:rPr>
                  <a:t>90% CI around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/>
                          </a:rPr>
                          <m:t>𝑥</m:t>
                        </m:r>
                      </m:e>
                    </m:acc>
                  </m:oMath>
                </a14:m>
                <a:endParaRPr lang="en-US" sz="2400" baseline="-250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215" y="3436883"/>
                <a:ext cx="2626600" cy="461665"/>
              </a:xfrm>
              <a:prstGeom prst="rect">
                <a:avLst/>
              </a:prstGeom>
              <a:blipFill rotWithShape="1">
                <a:blip r:embed="rId7"/>
                <a:stretch>
                  <a:fillRect l="-3712" t="-9211" r="-8121" b="-30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2038515" y="5612524"/>
                <a:ext cx="5439104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dirty="0">
                    <a:solidFill>
                      <a:srgbClr val="000000"/>
                    </a:solidFill>
                  </a:rPr>
                  <a:t>Checking to see if </a:t>
                </a:r>
                <a:r>
                  <a:rPr lang="en-US" dirty="0">
                    <a:solidFill>
                      <a:srgbClr val="000000"/>
                    </a:solidFill>
                    <a:latin typeface="Cambria Math"/>
                    <a:ea typeface="Cambria Math"/>
                  </a:rPr>
                  <a:t>𝞵</a:t>
                </a:r>
                <a:r>
                  <a:rPr lang="en-US" baseline="-25000" dirty="0">
                    <a:solidFill>
                      <a:srgbClr val="000000"/>
                    </a:solidFill>
                    <a:latin typeface="Cambria Math"/>
                    <a:ea typeface="Cambria Math"/>
                  </a:rPr>
                  <a:t>0</a:t>
                </a:r>
                <a:r>
                  <a:rPr lang="en-US" dirty="0">
                    <a:solidFill>
                      <a:srgbClr val="000000"/>
                    </a:solidFill>
                  </a:rPr>
                  <a:t> is in the </a:t>
                </a:r>
                <a:r>
                  <a:rPr lang="en-US" dirty="0" smtClean="0">
                    <a:solidFill>
                      <a:srgbClr val="000000"/>
                    </a:solidFill>
                  </a:rPr>
                  <a:t>confidence interval </a:t>
                </a:r>
                <a:r>
                  <a:rPr lang="en-US" dirty="0">
                    <a:solidFill>
                      <a:srgbClr val="000000"/>
                    </a:solidFill>
                  </a:rPr>
                  <a:t>around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rgbClr val="000000"/>
                    </a:solidFill>
                  </a:rPr>
                  <a:t> gives you the same answer as if you checked to see if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rgbClr val="000000"/>
                    </a:solidFill>
                  </a:rPr>
                  <a:t> is in the interval around </a:t>
                </a:r>
                <a:r>
                  <a:rPr lang="en-US" dirty="0">
                    <a:solidFill>
                      <a:srgbClr val="000000"/>
                    </a:solidFill>
                    <a:latin typeface="Cambria Math"/>
                    <a:ea typeface="Cambria Math"/>
                  </a:rPr>
                  <a:t>𝞵</a:t>
                </a:r>
                <a:r>
                  <a:rPr lang="en-US" baseline="-25000" dirty="0">
                    <a:solidFill>
                      <a:srgbClr val="000000"/>
                    </a:solidFill>
                    <a:latin typeface="Cambria Math"/>
                    <a:ea typeface="Cambria Math"/>
                  </a:rPr>
                  <a:t>0</a:t>
                </a:r>
                <a:r>
                  <a:rPr lang="en-US" dirty="0">
                    <a:solidFill>
                      <a:srgbClr val="00000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8515" y="5612524"/>
                <a:ext cx="5439104" cy="923330"/>
              </a:xfrm>
              <a:prstGeom prst="rect">
                <a:avLst/>
              </a:prstGeom>
              <a:blipFill rotWithShape="1">
                <a:blip r:embed="rId8"/>
                <a:stretch>
                  <a:fillRect l="-896" t="-3974" b="-9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/>
          <p:cNvSpPr txBox="1"/>
          <p:nvPr/>
        </p:nvSpPr>
        <p:spPr>
          <a:xfrm>
            <a:off x="2604671" y="4520691"/>
            <a:ext cx="145781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1400" dirty="0" smtClean="0"/>
              <a:t>0.05</a:t>
            </a:r>
            <a:endParaRPr lang="en-US" sz="1400" dirty="0"/>
          </a:p>
        </p:txBody>
      </p:sp>
      <p:sp>
        <p:nvSpPr>
          <p:cNvPr id="14" name="TextBox 13"/>
          <p:cNvSpPr txBox="1"/>
          <p:nvPr/>
        </p:nvSpPr>
        <p:spPr>
          <a:xfrm>
            <a:off x="5064635" y="2199568"/>
            <a:ext cx="145781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0.05</a:t>
            </a:r>
            <a:endParaRPr lang="en-US" sz="1400" dirty="0"/>
          </a:p>
        </p:txBody>
      </p:sp>
      <p:sp>
        <p:nvSpPr>
          <p:cNvPr id="16" name="TextBox 15"/>
          <p:cNvSpPr txBox="1"/>
          <p:nvPr/>
        </p:nvSpPr>
        <p:spPr>
          <a:xfrm>
            <a:off x="5867400" y="4495800"/>
            <a:ext cx="145781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0.05</a:t>
            </a:r>
            <a:endParaRPr lang="en-US" sz="1400" dirty="0"/>
          </a:p>
        </p:txBody>
      </p:sp>
      <p:sp>
        <p:nvSpPr>
          <p:cNvPr id="17" name="TextBox 16"/>
          <p:cNvSpPr txBox="1"/>
          <p:nvPr/>
        </p:nvSpPr>
        <p:spPr>
          <a:xfrm>
            <a:off x="1676400" y="2219696"/>
            <a:ext cx="145781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1400" dirty="0" smtClean="0"/>
              <a:t>0.05</a:t>
            </a:r>
            <a:endParaRPr lang="en-US" sz="1400" dirty="0"/>
          </a:p>
        </p:txBody>
      </p:sp>
      <p:pic>
        <p:nvPicPr>
          <p:cNvPr id="5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501743" y="617216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949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8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>
          <a:xfrm>
            <a:off x="946150" y="706438"/>
            <a:ext cx="7908925" cy="884237"/>
          </a:xfrm>
        </p:spPr>
        <p:txBody>
          <a:bodyPr/>
          <a:lstStyle/>
          <a:p>
            <a:pPr algn="l" eaLnBrk="1" hangingPunct="1"/>
            <a:r>
              <a:rPr lang="en-US" sz="3200" b="1" smtClean="0">
                <a:solidFill>
                  <a:srgbClr val="3399FF"/>
                </a:solidFill>
              </a:rPr>
              <a:t>Use of P-Values in Hypothesis Testing</a:t>
            </a:r>
          </a:p>
        </p:txBody>
      </p:sp>
      <p:sp>
        <p:nvSpPr>
          <p:cNvPr id="38915" name="Rectangle 3"/>
          <p:cNvSpPr>
            <a:spLocks noGrp="1" noChangeArrowheads="1"/>
          </p:cNvSpPr>
          <p:nvPr>
            <p:ph idx="1"/>
          </p:nvPr>
        </p:nvSpPr>
        <p:spPr>
          <a:xfrm>
            <a:off x="695325" y="1819275"/>
            <a:ext cx="8448675" cy="4224338"/>
          </a:xfrm>
        </p:spPr>
        <p:txBody>
          <a:bodyPr/>
          <a:lstStyle/>
          <a:p>
            <a:pPr marL="609600" indent="-609600" eaLnBrk="1" hangingPunct="1">
              <a:lnSpc>
                <a:spcPct val="80000"/>
              </a:lnSpc>
              <a:buFontTx/>
              <a:buNone/>
            </a:pPr>
            <a:r>
              <a:rPr lang="en-US" u="sng" dirty="0" smtClean="0">
                <a:solidFill>
                  <a:schemeClr val="accent2"/>
                </a:solidFill>
              </a:rPr>
              <a:t>P-value</a:t>
            </a:r>
            <a:endParaRPr lang="en-US" u="sng" dirty="0" smtClean="0"/>
          </a:p>
          <a:p>
            <a:pPr marL="990600" lvl="1" indent="-533400" eaLnBrk="1" hangingPunct="1">
              <a:lnSpc>
                <a:spcPct val="80000"/>
              </a:lnSpc>
              <a:spcBef>
                <a:spcPct val="50000"/>
              </a:spcBef>
            </a:pPr>
            <a:r>
              <a:rPr lang="en-US" sz="3200" i="1" dirty="0" smtClean="0"/>
              <a:t>probability</a:t>
            </a:r>
            <a:r>
              <a:rPr lang="en-US" sz="3200" dirty="0" smtClean="0"/>
              <a:t> associated with the test statistic.</a:t>
            </a:r>
          </a:p>
          <a:p>
            <a:pPr marL="990600" lvl="1" indent="-533400" eaLnBrk="1" hangingPunct="1">
              <a:lnSpc>
                <a:spcPct val="80000"/>
              </a:lnSpc>
              <a:spcBef>
                <a:spcPct val="50000"/>
              </a:spcBef>
            </a:pPr>
            <a:r>
              <a:rPr lang="en-US" sz="3200" dirty="0" smtClean="0"/>
              <a:t>smallest level of </a:t>
            </a:r>
            <a:r>
              <a:rPr lang="en-US" sz="3200" dirty="0" smtClean="0">
                <a:sym typeface="Symbol" pitchFamily="18" charset="2"/>
              </a:rPr>
              <a:t> </a:t>
            </a:r>
            <a:r>
              <a:rPr lang="en-US" sz="3200" dirty="0" smtClean="0"/>
              <a:t>risk that would lead to rejection of the null hypothesis H</a:t>
            </a:r>
            <a:r>
              <a:rPr lang="en-US" sz="3200" baseline="-25000" dirty="0" smtClean="0"/>
              <a:t>0</a:t>
            </a:r>
          </a:p>
          <a:p>
            <a:pPr marL="990600" lvl="1" indent="-533400" eaLnBrk="1" hangingPunct="1">
              <a:lnSpc>
                <a:spcPct val="80000"/>
              </a:lnSpc>
              <a:spcBef>
                <a:spcPct val="50000"/>
              </a:spcBef>
            </a:pPr>
            <a:r>
              <a:rPr lang="en-US" sz="3200" dirty="0" smtClean="0"/>
              <a:t>probability of getting a value further out than your test values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8153400" y="6096000"/>
            <a:ext cx="76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No voice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2566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152400"/>
            <a:ext cx="8229600" cy="8382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Hypothesis Tests </a:t>
            </a:r>
            <a:endParaRPr lang="en-US" sz="36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14400" y="1295400"/>
            <a:ext cx="73914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</a:rPr>
              <a:t>Single sample Mean, large sample size - Z test</a:t>
            </a:r>
          </a:p>
          <a:p>
            <a:r>
              <a:rPr lang="en-US" sz="2400" dirty="0" smtClean="0">
                <a:solidFill>
                  <a:prstClr val="black"/>
                </a:solidFill>
              </a:rPr>
              <a:t>Single </a:t>
            </a:r>
            <a:r>
              <a:rPr lang="en-US" sz="2400" dirty="0">
                <a:solidFill>
                  <a:prstClr val="black"/>
                </a:solidFill>
              </a:rPr>
              <a:t>sample mean, small sample size – t test</a:t>
            </a:r>
          </a:p>
          <a:p>
            <a:r>
              <a:rPr lang="en-US" sz="1200" dirty="0">
                <a:solidFill>
                  <a:prstClr val="black"/>
                </a:solidFill>
              </a:rPr>
              <a:t> </a:t>
            </a:r>
          </a:p>
          <a:p>
            <a:r>
              <a:rPr lang="en-US" sz="2400" dirty="0" smtClean="0">
                <a:solidFill>
                  <a:prstClr val="black"/>
                </a:solidFill>
              </a:rPr>
              <a:t>2 </a:t>
            </a:r>
            <a:r>
              <a:rPr lang="en-US" sz="2400" dirty="0">
                <a:solidFill>
                  <a:prstClr val="black"/>
                </a:solidFill>
              </a:rPr>
              <a:t>sample means, large sample sizes – Z</a:t>
            </a:r>
          </a:p>
          <a:p>
            <a:r>
              <a:rPr lang="en-US" sz="2400" dirty="0" smtClean="0">
                <a:solidFill>
                  <a:prstClr val="black"/>
                </a:solidFill>
              </a:rPr>
              <a:t>2 </a:t>
            </a:r>
            <a:r>
              <a:rPr lang="en-US" sz="2400" dirty="0">
                <a:solidFill>
                  <a:prstClr val="black"/>
                </a:solidFill>
              </a:rPr>
              <a:t>means, small sample sizes, variance equal – t</a:t>
            </a:r>
          </a:p>
          <a:p>
            <a:r>
              <a:rPr lang="en-US" sz="2400" dirty="0">
                <a:solidFill>
                  <a:prstClr val="black"/>
                </a:solidFill>
              </a:rPr>
              <a:t>2 means, small sample sizes, variance unequal – t</a:t>
            </a:r>
          </a:p>
          <a:p>
            <a:endParaRPr lang="en-US" sz="1200" dirty="0" smtClean="0">
              <a:solidFill>
                <a:prstClr val="black"/>
              </a:solidFill>
            </a:endParaRPr>
          </a:p>
          <a:p>
            <a:r>
              <a:rPr lang="en-US" sz="2400" dirty="0" smtClean="0">
                <a:solidFill>
                  <a:prstClr val="black"/>
                </a:solidFill>
              </a:rPr>
              <a:t>Paired </a:t>
            </a:r>
            <a:r>
              <a:rPr lang="en-US" sz="2400" dirty="0">
                <a:solidFill>
                  <a:prstClr val="black"/>
                </a:solidFill>
              </a:rPr>
              <a:t>comparison – t</a:t>
            </a:r>
          </a:p>
          <a:p>
            <a:r>
              <a:rPr lang="en-US" sz="1200" dirty="0">
                <a:solidFill>
                  <a:prstClr val="black"/>
                </a:solidFill>
              </a:rPr>
              <a:t> </a:t>
            </a:r>
          </a:p>
          <a:p>
            <a:r>
              <a:rPr lang="en-US" sz="2400" dirty="0">
                <a:solidFill>
                  <a:prstClr val="black"/>
                </a:solidFill>
              </a:rPr>
              <a:t>2 variances </a:t>
            </a:r>
            <a:r>
              <a:rPr lang="en-US" sz="2400" dirty="0" smtClean="0">
                <a:solidFill>
                  <a:prstClr val="black"/>
                </a:solidFill>
              </a:rPr>
              <a:t>– F</a:t>
            </a:r>
          </a:p>
          <a:p>
            <a:endParaRPr lang="en-US" sz="1200" dirty="0" smtClean="0">
              <a:solidFill>
                <a:prstClr val="black"/>
              </a:solidFill>
            </a:endParaRPr>
          </a:p>
          <a:p>
            <a:r>
              <a:rPr lang="en-US" sz="2400" dirty="0" smtClean="0">
                <a:solidFill>
                  <a:prstClr val="black"/>
                </a:solidFill>
              </a:rPr>
              <a:t>Single </a:t>
            </a:r>
            <a:r>
              <a:rPr lang="en-US" sz="2400" dirty="0">
                <a:solidFill>
                  <a:prstClr val="black"/>
                </a:solidFill>
              </a:rPr>
              <a:t>sample proportion, Z test</a:t>
            </a:r>
          </a:p>
          <a:p>
            <a:r>
              <a:rPr lang="en-US" sz="2400" dirty="0">
                <a:solidFill>
                  <a:prstClr val="black"/>
                </a:solidFill>
              </a:rPr>
              <a:t>2 proportions - Z</a:t>
            </a:r>
          </a:p>
          <a:p>
            <a:r>
              <a:rPr lang="en-US" sz="2400" dirty="0" smtClean="0">
                <a:solidFill>
                  <a:prstClr val="black"/>
                </a:solidFill>
              </a:rPr>
              <a:t>Proportions </a:t>
            </a:r>
            <a:r>
              <a:rPr lang="en-US" sz="2400" dirty="0">
                <a:solidFill>
                  <a:prstClr val="black"/>
                </a:solidFill>
              </a:rPr>
              <a:t>– chi squared test</a:t>
            </a:r>
          </a:p>
          <a:p>
            <a:r>
              <a:rPr lang="en-US" sz="2400" dirty="0">
                <a:solidFill>
                  <a:prstClr val="black"/>
                </a:solidFill>
              </a:rPr>
              <a:t>Contingency Tables – chi squared </a:t>
            </a:r>
            <a:r>
              <a:rPr lang="en-US" sz="2400" dirty="0" smtClean="0">
                <a:solidFill>
                  <a:prstClr val="black"/>
                </a:solidFill>
              </a:rPr>
              <a:t>test</a:t>
            </a:r>
            <a:endParaRPr lang="en-US" sz="2400" dirty="0">
              <a:solidFill>
                <a:prstClr val="black"/>
              </a:solidFill>
            </a:endParaRPr>
          </a:p>
        </p:txBody>
      </p:sp>
      <p:pic>
        <p:nvPicPr>
          <p:cNvPr id="4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05800" y="5884247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429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63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04" name="Picture 36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084"/>
          <a:stretch/>
        </p:blipFill>
        <p:spPr bwMode="auto">
          <a:xfrm>
            <a:off x="252536" y="228600"/>
            <a:ext cx="8737631" cy="25907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173" name="TextBox 7172"/>
              <p:cNvSpPr txBox="1"/>
              <p:nvPr/>
            </p:nvSpPr>
            <p:spPr>
              <a:xfrm>
                <a:off x="914399" y="3048000"/>
                <a:ext cx="7520344" cy="36009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u="sng" dirty="0" smtClean="0"/>
                  <a:t>Reminders</a:t>
                </a:r>
              </a:p>
              <a:p>
                <a:pPr marL="342900" indent="-342900">
                  <a:buFont typeface="Arial" pitchFamily="34" charset="0"/>
                  <a:buChar char="•"/>
                </a:pPr>
                <a:r>
                  <a:rPr lang="en-US" sz="2400" dirty="0" smtClean="0"/>
                  <a:t>Always set the null hypothesis to an equality.</a:t>
                </a:r>
              </a:p>
              <a:p>
                <a:pPr marL="342900" indent="-342900">
                  <a:buFont typeface="Arial" pitchFamily="34" charset="0"/>
                  <a:buChar char="•"/>
                </a:pPr>
                <a:endParaRPr lang="en-US" sz="1200" dirty="0" smtClean="0"/>
              </a:p>
              <a:p>
                <a:pPr marL="342900" indent="-342900">
                  <a:buFont typeface="Arial" pitchFamily="34" charset="0"/>
                  <a:buChar char="•"/>
                </a:pPr>
                <a:r>
                  <a:rPr lang="en-US" sz="2400" dirty="0" smtClean="0"/>
                  <a:t>Null and alternate hypothesis never have the sample mean in it.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/>
                            <a:ea typeface="Cambria Math"/>
                          </a:rPr>
                          <m:t>𝜇</m:t>
                        </m:r>
                      </m:e>
                      <m:sub>
                        <m:r>
                          <a:rPr lang="en-US" sz="2400" b="0" i="1" smtClean="0">
                            <a:latin typeface="Cambria Math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 smtClean="0"/>
                  <a:t> is what you are comparing the sample to.</a:t>
                </a:r>
              </a:p>
              <a:p>
                <a:pPr marL="342900" indent="-342900">
                  <a:buFont typeface="Arial" pitchFamily="34" charset="0"/>
                  <a:buChar char="•"/>
                </a:pPr>
                <a:endParaRPr lang="en-US" sz="1200" dirty="0"/>
              </a:p>
              <a:p>
                <a:pPr marL="342900" indent="-342900">
                  <a:buFont typeface="Arial" pitchFamily="34" charset="0"/>
                  <a:buChar char="•"/>
                </a:pPr>
                <a:r>
                  <a:rPr lang="en-US" sz="2400" dirty="0" smtClean="0"/>
                  <a:t>In the rejection region, the p value will be less than </a:t>
                </a:r>
                <a:r>
                  <a:rPr lang="en-US" sz="2400" dirty="0" smtClean="0">
                    <a:latin typeface="Cambria Math"/>
                    <a:ea typeface="Cambria Math"/>
                  </a:rPr>
                  <a:t>𝜶.</a:t>
                </a:r>
              </a:p>
              <a:p>
                <a:pPr marL="342900" indent="-342900">
                  <a:buFont typeface="Arial" pitchFamily="34" charset="0"/>
                  <a:buChar char="•"/>
                </a:pPr>
                <a:endParaRPr lang="en-US" sz="1200" dirty="0">
                  <a:latin typeface="Cambria Math"/>
                  <a:ea typeface="Cambria Math"/>
                </a:endParaRPr>
              </a:p>
              <a:p>
                <a:pPr marL="342900" indent="-342900">
                  <a:buFont typeface="Arial" pitchFamily="34" charset="0"/>
                  <a:buChar char="•"/>
                </a:pPr>
                <a:r>
                  <a:rPr lang="en-US" sz="2400" dirty="0" smtClean="0">
                    <a:latin typeface="Cambria Math"/>
                    <a:ea typeface="Cambria Math"/>
                  </a:rPr>
                  <a:t>If no alpha is given in a problem,   look up p value in the table, and make a judgment on rejection.</a:t>
                </a:r>
                <a:endParaRPr lang="en-US" sz="2400" dirty="0" smtClean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7173" name="TextBox 71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399" y="3048000"/>
                <a:ext cx="7520344" cy="3600986"/>
              </a:xfrm>
              <a:prstGeom prst="rect">
                <a:avLst/>
              </a:prstGeom>
              <a:blipFill rotWithShape="1">
                <a:blip r:embed="rId6"/>
                <a:stretch>
                  <a:fillRect l="-1216" t="-1354" r="-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174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80567" y="603938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701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17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159" fill="hold"/>
                                        <p:tgtEl>
                                          <p:spTgt spid="717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17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174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3" name="TextBox 7172"/>
          <p:cNvSpPr txBox="1"/>
          <p:nvPr/>
        </p:nvSpPr>
        <p:spPr>
          <a:xfrm>
            <a:off x="914399" y="4267200"/>
            <a:ext cx="752034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Reminders –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dirty="0" smtClean="0"/>
              <a:t>The assumption with the Z test is that </a:t>
            </a:r>
            <a:r>
              <a:rPr lang="en-US" sz="2400" dirty="0" smtClean="0">
                <a:latin typeface="Cambria Math"/>
                <a:ea typeface="Cambria Math"/>
              </a:rPr>
              <a:t>𝞼 is known or can be reasonably estimated with the sample data.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dirty="0" smtClean="0">
                <a:latin typeface="Cambria Math"/>
                <a:ea typeface="Cambria Math"/>
              </a:rPr>
              <a:t>Use the t test with sample sizes less than 30.  𝞼 is considered unknown and not estimated accurately with s.</a:t>
            </a:r>
            <a:endParaRPr lang="en-US" sz="2400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114" y="187387"/>
            <a:ext cx="7750629" cy="41015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434743" y="603123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360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48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671" y="-67181"/>
            <a:ext cx="6841463" cy="463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609600" y="4724400"/>
                <a:ext cx="7520344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u="sng" dirty="0" smtClean="0"/>
                  <a:t>Reminders</a:t>
                </a:r>
              </a:p>
              <a:p>
                <a:pPr marL="342900" indent="-342900">
                  <a:buFont typeface="Arial" pitchFamily="34" charset="0"/>
                  <a:buChar char="•"/>
                </a:pPr>
                <a:r>
                  <a:rPr lang="en-US" sz="2400" dirty="0" smtClean="0"/>
                  <a:t>In comparing 2 sample means, it does not matter which sample you designate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/>
                            <a:ea typeface="Cambria Math"/>
                          </a:rPr>
                          <m:t>𝜇</m:t>
                        </m:r>
                      </m:e>
                      <m:sub>
                        <m:r>
                          <a:rPr lang="en-US" sz="2400" b="0" i="1" smtClean="0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 smtClean="0"/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/>
                            <a:ea typeface="Cambria Math"/>
                          </a:rPr>
                          <m:t>𝜇</m:t>
                        </m:r>
                      </m:e>
                      <m:sub>
                        <m:r>
                          <a:rPr lang="en-US" sz="2400" b="0" i="1" smtClean="0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 smtClean="0"/>
                  <a:t>.</a:t>
                </a:r>
              </a:p>
              <a:p>
                <a:pPr marL="342900" indent="-342900">
                  <a:buFont typeface="Arial" pitchFamily="34" charset="0"/>
                  <a:buChar char="•"/>
                </a:pPr>
                <a:r>
                  <a:rPr lang="en-US" sz="2400" dirty="0" smtClean="0"/>
                  <a:t>Use the t test if any of the sample sizes are less than 30.</a:t>
                </a:r>
                <a:endParaRPr lang="en-US" sz="24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4724400"/>
                <a:ext cx="7520344" cy="1569660"/>
              </a:xfrm>
              <a:prstGeom prst="rect">
                <a:avLst/>
              </a:prstGeom>
              <a:blipFill rotWithShape="1">
                <a:blip r:embed="rId4"/>
                <a:stretch>
                  <a:fillRect l="-1216" t="-3113" r="-405" b="-81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/>
          <p:cNvSpPr txBox="1"/>
          <p:nvPr/>
        </p:nvSpPr>
        <p:spPr>
          <a:xfrm>
            <a:off x="8382000" y="6211669"/>
            <a:ext cx="76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No voice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3980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152400"/>
            <a:ext cx="8229600" cy="6858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Hypothesis Tests </a:t>
            </a:r>
            <a:endParaRPr lang="en-US" sz="36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14400" y="838200"/>
            <a:ext cx="73914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</a:rPr>
              <a:t>Single sample Mean, large sample size - Z test</a:t>
            </a:r>
          </a:p>
          <a:p>
            <a:r>
              <a:rPr lang="en-US" sz="2400" dirty="0" smtClean="0">
                <a:solidFill>
                  <a:prstClr val="black"/>
                </a:solidFill>
              </a:rPr>
              <a:t>Single </a:t>
            </a:r>
            <a:r>
              <a:rPr lang="en-US" sz="2400" dirty="0">
                <a:solidFill>
                  <a:prstClr val="black"/>
                </a:solidFill>
              </a:rPr>
              <a:t>sample mean, small sample size – t test</a:t>
            </a:r>
          </a:p>
          <a:p>
            <a:r>
              <a:rPr lang="en-US" sz="1200" dirty="0">
                <a:solidFill>
                  <a:prstClr val="black"/>
                </a:solidFill>
              </a:rPr>
              <a:t> </a:t>
            </a:r>
          </a:p>
          <a:p>
            <a:r>
              <a:rPr lang="en-US" sz="2400" dirty="0" smtClean="0">
                <a:solidFill>
                  <a:prstClr val="black"/>
                </a:solidFill>
              </a:rPr>
              <a:t>2 </a:t>
            </a:r>
            <a:r>
              <a:rPr lang="en-US" sz="2400" dirty="0">
                <a:solidFill>
                  <a:prstClr val="black"/>
                </a:solidFill>
              </a:rPr>
              <a:t>sample means, large sample sizes – Z</a:t>
            </a:r>
          </a:p>
          <a:p>
            <a:r>
              <a:rPr lang="en-US" sz="2400" dirty="0" smtClean="0">
                <a:solidFill>
                  <a:prstClr val="black"/>
                </a:solidFill>
              </a:rPr>
              <a:t>2 </a:t>
            </a:r>
            <a:r>
              <a:rPr lang="en-US" sz="2400" dirty="0">
                <a:solidFill>
                  <a:prstClr val="black"/>
                </a:solidFill>
              </a:rPr>
              <a:t>means, small sample sizes, variance equal – t</a:t>
            </a:r>
          </a:p>
          <a:p>
            <a:r>
              <a:rPr lang="en-US" sz="2400" dirty="0">
                <a:solidFill>
                  <a:prstClr val="black"/>
                </a:solidFill>
              </a:rPr>
              <a:t>2 means, small sample sizes, variance unequal – t</a:t>
            </a:r>
          </a:p>
          <a:p>
            <a:endParaRPr lang="en-US" sz="1200" dirty="0" smtClean="0">
              <a:solidFill>
                <a:prstClr val="black"/>
              </a:solidFill>
            </a:endParaRPr>
          </a:p>
          <a:p>
            <a:r>
              <a:rPr lang="en-US" sz="2400" dirty="0" smtClean="0">
                <a:solidFill>
                  <a:prstClr val="black"/>
                </a:solidFill>
              </a:rPr>
              <a:t>Paired </a:t>
            </a:r>
            <a:r>
              <a:rPr lang="en-US" sz="2400" dirty="0">
                <a:solidFill>
                  <a:prstClr val="black"/>
                </a:solidFill>
              </a:rPr>
              <a:t>comparison – t</a:t>
            </a:r>
          </a:p>
          <a:p>
            <a:r>
              <a:rPr lang="en-US" sz="1200" dirty="0">
                <a:solidFill>
                  <a:prstClr val="black"/>
                </a:solidFill>
              </a:rPr>
              <a:t> </a:t>
            </a:r>
          </a:p>
          <a:p>
            <a:r>
              <a:rPr lang="en-US" sz="2400" dirty="0">
                <a:solidFill>
                  <a:prstClr val="black"/>
                </a:solidFill>
              </a:rPr>
              <a:t>2 variances </a:t>
            </a:r>
            <a:r>
              <a:rPr lang="en-US" sz="2400" dirty="0" smtClean="0">
                <a:solidFill>
                  <a:prstClr val="black"/>
                </a:solidFill>
              </a:rPr>
              <a:t>– F</a:t>
            </a:r>
          </a:p>
          <a:p>
            <a:endParaRPr lang="en-US" sz="1200" dirty="0" smtClean="0">
              <a:solidFill>
                <a:prstClr val="black"/>
              </a:solidFill>
            </a:endParaRPr>
          </a:p>
          <a:p>
            <a:r>
              <a:rPr lang="en-US" sz="2400" dirty="0" smtClean="0">
                <a:solidFill>
                  <a:prstClr val="black"/>
                </a:solidFill>
              </a:rPr>
              <a:t>Single </a:t>
            </a:r>
            <a:r>
              <a:rPr lang="en-US" sz="2400" dirty="0">
                <a:solidFill>
                  <a:prstClr val="black"/>
                </a:solidFill>
              </a:rPr>
              <a:t>sample proportion, Z test</a:t>
            </a:r>
          </a:p>
          <a:p>
            <a:r>
              <a:rPr lang="en-US" sz="2400" dirty="0">
                <a:solidFill>
                  <a:prstClr val="black"/>
                </a:solidFill>
              </a:rPr>
              <a:t>2 proportions - Z</a:t>
            </a:r>
          </a:p>
          <a:p>
            <a:r>
              <a:rPr lang="en-US" sz="2400" dirty="0" smtClean="0">
                <a:solidFill>
                  <a:prstClr val="black"/>
                </a:solidFill>
              </a:rPr>
              <a:t>Proportions </a:t>
            </a:r>
            <a:r>
              <a:rPr lang="en-US" sz="2400" dirty="0">
                <a:solidFill>
                  <a:prstClr val="black"/>
                </a:solidFill>
              </a:rPr>
              <a:t>– chi squared test</a:t>
            </a:r>
          </a:p>
          <a:p>
            <a:r>
              <a:rPr lang="en-US" sz="2400" dirty="0">
                <a:solidFill>
                  <a:prstClr val="black"/>
                </a:solidFill>
              </a:rPr>
              <a:t>Contingency Tables – chi squared </a:t>
            </a:r>
            <a:r>
              <a:rPr lang="en-US" sz="2400" dirty="0" smtClean="0">
                <a:solidFill>
                  <a:prstClr val="black"/>
                </a:solidFill>
              </a:rPr>
              <a:t>test</a:t>
            </a:r>
          </a:p>
          <a:p>
            <a:endParaRPr lang="en-US" sz="2400" dirty="0" smtClean="0">
              <a:solidFill>
                <a:prstClr val="black"/>
              </a:solidFill>
            </a:endParaRPr>
          </a:p>
          <a:p>
            <a:r>
              <a:rPr lang="en-US" sz="2400" dirty="0" smtClean="0"/>
              <a:t>Alpha and Beta errors, Power, determining sample size</a:t>
            </a:r>
          </a:p>
        </p:txBody>
      </p:sp>
      <p:pic>
        <p:nvPicPr>
          <p:cNvPr id="4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05800" y="6165711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665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67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381000"/>
            <a:ext cx="8399600" cy="19450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609600" y="2514600"/>
                <a:ext cx="7520344" cy="41549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u="sng" dirty="0" smtClean="0"/>
                  <a:t>Reminders</a:t>
                </a:r>
              </a:p>
              <a:p>
                <a:pPr marL="342900" indent="-342900">
                  <a:buFont typeface="Arial" pitchFamily="34" charset="0"/>
                  <a:buChar char="•"/>
                </a:pPr>
                <a:r>
                  <a:rPr lang="en-US" sz="2400" dirty="0" smtClean="0"/>
                  <a:t>With paired data, the observations are not independent of each other. </a:t>
                </a:r>
              </a:p>
              <a:p>
                <a:pPr marL="342900" indent="-342900">
                  <a:buFont typeface="Arial" pitchFamily="34" charset="0"/>
                  <a:buChar char="•"/>
                </a:pPr>
                <a:r>
                  <a:rPr lang="en-US" sz="2400" dirty="0" smtClean="0"/>
                  <a:t>Calculate the difference between the two observations and take the average,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/>
                          </a:rPr>
                          <m:t>𝐷</m:t>
                        </m:r>
                      </m:e>
                    </m:acc>
                  </m:oMath>
                </a14:m>
                <a:r>
                  <a:rPr lang="en-US" sz="2400" dirty="0" smtClean="0"/>
                  <a:t>, and standard deviation,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/>
                          </a:rPr>
                          <m:t>𝑠</m:t>
                        </m:r>
                      </m:e>
                      <m:sub>
                        <m:r>
                          <a:rPr lang="en-US" sz="2400" b="0" i="1" smtClean="0">
                            <a:latin typeface="Cambria Math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sz="2400" dirty="0" smtClean="0"/>
                  <a:t>, of the difference.</a:t>
                </a:r>
              </a:p>
              <a:p>
                <a:pPr marL="342900" indent="-342900">
                  <a:buFont typeface="Arial" pitchFamily="34" charset="0"/>
                  <a:buChar char="•"/>
                </a:pPr>
                <a:r>
                  <a:rPr lang="en-US" sz="2400" dirty="0" smtClean="0"/>
                  <a:t>The null hypothesis is that the mean difference,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/>
                            <a:ea typeface="Cambria Math"/>
                          </a:rPr>
                          <m:t>𝜇</m:t>
                        </m:r>
                      </m:e>
                      <m:sub>
                        <m:r>
                          <a:rPr lang="en-US" sz="2400" b="0" i="1" smtClean="0">
                            <a:latin typeface="Cambria Math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sz="2400" dirty="0" smtClean="0"/>
                  <a:t> is equal to a given value,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/>
                            <a:ea typeface="Cambria Math"/>
                          </a:rPr>
                          <m:t>𝜇</m:t>
                        </m:r>
                      </m:e>
                      <m:sub>
                        <m:r>
                          <a:rPr lang="en-US" sz="2400" b="0" i="1" smtClean="0">
                            <a:latin typeface="Cambria Math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 smtClean="0"/>
                  <a:t>.   You are usually asking if there is a difference or not, and in that case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/>
                            <a:ea typeface="Cambria Math"/>
                          </a:rPr>
                          <m:t>𝜇</m:t>
                        </m:r>
                      </m:e>
                      <m:sub>
                        <m:r>
                          <a:rPr lang="en-US" sz="2400" b="0" i="1" smtClean="0">
                            <a:latin typeface="Cambria Math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 smtClean="0"/>
                  <a:t>=0. </a:t>
                </a:r>
              </a:p>
              <a:p>
                <a:pPr marL="342900" indent="-342900">
                  <a:buFont typeface="Arial" pitchFamily="34" charset="0"/>
                  <a:buChar char="•"/>
                </a:pPr>
                <a:r>
                  <a:rPr lang="en-US" sz="2400" dirty="0" smtClean="0"/>
                  <a:t>Commonly used in before and after studies where same subjects used</a:t>
                </a: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2514600"/>
                <a:ext cx="7520344" cy="4154984"/>
              </a:xfrm>
              <a:prstGeom prst="rect">
                <a:avLst/>
              </a:prstGeom>
              <a:blipFill rotWithShape="1">
                <a:blip r:embed="rId6"/>
                <a:stretch>
                  <a:fillRect l="-1216" t="-1175" r="-972" b="-23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23400" y="612686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46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48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914400" y="304800"/>
            <a:ext cx="7151893" cy="2838510"/>
            <a:chOff x="1748760" y="1474838"/>
            <a:chExt cx="5707933" cy="1516011"/>
          </a:xfrm>
        </p:grpSpPr>
        <p:pic>
          <p:nvPicPr>
            <p:cNvPr id="10242" name="Picture 2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8210"/>
            <a:stretch/>
          </p:blipFill>
          <p:spPr bwMode="auto">
            <a:xfrm>
              <a:off x="1748760" y="1932038"/>
              <a:ext cx="5705475" cy="10588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243" name="Picture 3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1955"/>
            <a:stretch/>
          </p:blipFill>
          <p:spPr bwMode="auto">
            <a:xfrm>
              <a:off x="1751218" y="1474838"/>
              <a:ext cx="5705475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5" name="TextBox 4"/>
          <p:cNvSpPr txBox="1"/>
          <p:nvPr/>
        </p:nvSpPr>
        <p:spPr>
          <a:xfrm>
            <a:off x="749710" y="3178113"/>
            <a:ext cx="752034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 smtClean="0"/>
              <a:t>Reminders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dirty="0" smtClean="0">
                <a:latin typeface="+mj-lt"/>
              </a:rPr>
              <a:t>F test is always set up with the larger variance on top, so even if it is a </a:t>
            </a:r>
            <a:r>
              <a:rPr lang="en-US" sz="2400" dirty="0" smtClean="0">
                <a:latin typeface="+mj-lt"/>
                <a:ea typeface="Cambria Math"/>
              </a:rPr>
              <a:t>≠ alternate hypothesis, only the greater than side is checked.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dirty="0" smtClean="0">
                <a:latin typeface="+mj-lt"/>
                <a:ea typeface="Cambria Math"/>
              </a:rPr>
              <a:t>In the F table, the numerator degrees of freedom is across the top of the table, and the denominator degrees of freedom is on the side</a:t>
            </a:r>
            <a:r>
              <a:rPr lang="en-US" sz="2400" dirty="0" smtClean="0">
                <a:latin typeface="Cambria Math"/>
                <a:ea typeface="Cambria Math"/>
              </a:rPr>
              <a:t>.</a:t>
            </a:r>
            <a:r>
              <a:rPr lang="en-US" sz="2400" dirty="0" smtClean="0"/>
              <a:t>.</a:t>
            </a:r>
          </a:p>
          <a:p>
            <a:pPr marL="342900" indent="-342900">
              <a:buFont typeface="Arial" pitchFamily="34" charset="0"/>
              <a:buChar char="•"/>
            </a:pPr>
            <a:endParaRPr lang="en-US" sz="2400" dirty="0" smtClean="0"/>
          </a:p>
        </p:txBody>
      </p:sp>
      <p:pic>
        <p:nvPicPr>
          <p:cNvPr id="3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284831" y="5920301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085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45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408" y="76200"/>
            <a:ext cx="7258226" cy="3886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49710" y="4136758"/>
            <a:ext cx="752034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 smtClean="0"/>
              <a:t>Reminders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dirty="0" smtClean="0"/>
              <a:t>Z test is used for normal approximation of binomial when p is large and n is large  (</a:t>
            </a:r>
            <a:r>
              <a:rPr lang="en-US" sz="2400" dirty="0" err="1" smtClean="0"/>
              <a:t>np</a:t>
            </a:r>
            <a:r>
              <a:rPr lang="en-US" sz="2400" dirty="0" smtClean="0"/>
              <a:t>&gt;5 and n(1-p)&gt;5).  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dirty="0" smtClean="0"/>
              <a:t>The word percent is often used when referring to a proportion. </a:t>
            </a:r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270054" y="607575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701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52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856365" y="2819400"/>
                <a:ext cx="7520344" cy="3046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u="sng" dirty="0" smtClean="0"/>
                  <a:t>Reminders</a:t>
                </a:r>
              </a:p>
              <a:p>
                <a:pPr marL="342900" indent="-342900">
                  <a:buFont typeface="Arial" pitchFamily="34" charset="0"/>
                  <a:buChar char="•"/>
                </a:pPr>
                <a:r>
                  <a:rPr lang="en-US" sz="2400" dirty="0" smtClean="0"/>
                  <a:t>This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 smtClean="0">
                            <a:latin typeface="Cambria Math"/>
                            <a:ea typeface="Cambria Math"/>
                          </a:rPr>
                          <m:t>𝜒</m:t>
                        </m:r>
                      </m:e>
                      <m:sup>
                        <m:r>
                          <a:rPr lang="en-US" sz="2400" b="0" i="1" smtClean="0"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400" dirty="0" smtClean="0"/>
                  <a:t> test is used to compare the observed distribution between categories with the expected distribution.</a:t>
                </a:r>
              </a:p>
              <a:p>
                <a:pPr marL="342900" indent="-342900">
                  <a:buFont typeface="Arial" pitchFamily="34" charset="0"/>
                  <a:buChar char="•"/>
                </a:pPr>
                <a:r>
                  <a:rPr lang="en-US" sz="2400" dirty="0" smtClean="0"/>
                  <a:t>The null hypothesis are that the probabilities are equal to those expected. </a:t>
                </a:r>
              </a:p>
              <a:p>
                <a:pPr marL="342900" indent="-342900">
                  <a:buFont typeface="Arial" pitchFamily="34" charset="0"/>
                  <a:buChar char="•"/>
                </a:pPr>
                <a:r>
                  <a:rPr lang="en-US" sz="2400" dirty="0" smtClean="0"/>
                  <a:t>k is the number of different categories (cells) the where observations (counts of occurrences) have been made.</a:t>
                </a: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365" y="2819400"/>
                <a:ext cx="7520344" cy="3046988"/>
              </a:xfrm>
              <a:prstGeom prst="rect">
                <a:avLst/>
              </a:prstGeom>
              <a:blipFill rotWithShape="1">
                <a:blip r:embed="rId5"/>
                <a:stretch>
                  <a:fillRect l="-1216" t="-1603" r="-324" b="-36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6" y="161244"/>
            <a:ext cx="9213221" cy="26581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76709" y="5964359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445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22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43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346" y="234482"/>
            <a:ext cx="6798365" cy="34827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874643" y="5334317"/>
            <a:ext cx="7275444" cy="10895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000000"/>
                </a:solidFill>
              </a:rPr>
              <a:t>Rejection region: </a:t>
            </a:r>
            <a:r>
              <a:rPr lang="en-US" sz="2400" dirty="0">
                <a:solidFill>
                  <a:srgbClr val="000000"/>
                </a:solidFill>
                <a:latin typeface="Monotype Corsiva" pitchFamily="66" charset="0"/>
              </a:rPr>
              <a:t>X </a:t>
            </a:r>
            <a:r>
              <a:rPr lang="en-US" sz="2400" baseline="30000" dirty="0">
                <a:solidFill>
                  <a:srgbClr val="000000"/>
                </a:solidFill>
              </a:rPr>
              <a:t>2</a:t>
            </a:r>
            <a:r>
              <a:rPr lang="en-US" sz="2400" dirty="0">
                <a:solidFill>
                  <a:srgbClr val="000000"/>
                </a:solidFill>
              </a:rPr>
              <a:t> &gt; </a:t>
            </a:r>
            <a:r>
              <a:rPr lang="en-US" sz="2400" dirty="0">
                <a:solidFill>
                  <a:srgbClr val="000000"/>
                </a:solidFill>
                <a:latin typeface="Monotype Corsiva" pitchFamily="66" charset="0"/>
              </a:rPr>
              <a:t>X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baseline="30000" dirty="0">
                <a:solidFill>
                  <a:srgbClr val="000000"/>
                </a:solidFill>
              </a:rPr>
              <a:t>2</a:t>
            </a:r>
            <a:r>
              <a:rPr lang="en-US" sz="2400" baseline="-25000" dirty="0">
                <a:solidFill>
                  <a:srgbClr val="000000"/>
                </a:solidFill>
                <a:sym typeface="Symbol" pitchFamily="18" charset="2"/>
              </a:rPr>
              <a:t></a:t>
            </a:r>
            <a:r>
              <a:rPr lang="en-US" sz="2400" dirty="0">
                <a:solidFill>
                  <a:srgbClr val="000000"/>
                </a:solidFill>
                <a:sym typeface="Symbol" pitchFamily="18" charset="2"/>
              </a:rPr>
              <a:t>   </a:t>
            </a:r>
          </a:p>
          <a:p>
            <a:pPr lvl="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000000"/>
                </a:solidFill>
                <a:sym typeface="Symbol" pitchFamily="18" charset="2"/>
              </a:rPr>
              <a:t>with (k-1) degrees of freedom, </a:t>
            </a:r>
          </a:p>
          <a:p>
            <a:pPr lvl="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000000"/>
                </a:solidFill>
                <a:sym typeface="Symbol" pitchFamily="18" charset="2"/>
              </a:rPr>
              <a:t>          where k is number of cells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4850296" y="1975857"/>
            <a:ext cx="0" cy="211906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744816" y="3864089"/>
            <a:ext cx="26835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000000"/>
                </a:solidFill>
              </a:rPr>
              <a:t>Rejection Region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5168347" y="3717233"/>
            <a:ext cx="1152939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828799" y="3889506"/>
            <a:ext cx="26835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000000"/>
                </a:solidFill>
              </a:rPr>
              <a:t>Critical Region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3419058" y="3710605"/>
            <a:ext cx="1152939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512364" y="3299791"/>
            <a:ext cx="65598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</a:rPr>
              <a:t>9.49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179404" y="4094920"/>
            <a:ext cx="15654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>
                <a:solidFill>
                  <a:srgbClr val="000000"/>
                </a:solidFill>
                <a:latin typeface="Monotype Corsiva" pitchFamily="66" charset="0"/>
              </a:rPr>
              <a:t>X</a:t>
            </a:r>
            <a:r>
              <a:rPr lang="en-US" sz="2400" dirty="0" smtClean="0">
                <a:solidFill>
                  <a:srgbClr val="000000"/>
                </a:solidFill>
              </a:rPr>
              <a:t> </a:t>
            </a:r>
            <a:r>
              <a:rPr lang="en-US" sz="2400" baseline="30000" dirty="0">
                <a:solidFill>
                  <a:srgbClr val="000000"/>
                </a:solidFill>
              </a:rPr>
              <a:t>2</a:t>
            </a:r>
            <a:r>
              <a:rPr lang="en-US" sz="2400" baseline="-25000" dirty="0">
                <a:solidFill>
                  <a:srgbClr val="000000"/>
                </a:solidFill>
                <a:sym typeface="Symbol" pitchFamily="18" charset="2"/>
              </a:rPr>
              <a:t></a:t>
            </a:r>
            <a:r>
              <a:rPr lang="en-US" sz="2400" dirty="0">
                <a:solidFill>
                  <a:srgbClr val="000000"/>
                </a:solidFill>
                <a:sym typeface="Symbol" pitchFamily="18" charset="2"/>
              </a:rPr>
              <a:t> </a:t>
            </a:r>
            <a:endParaRPr lang="en-US" sz="2400" dirty="0">
              <a:solidFill>
                <a:srgbClr val="000000"/>
              </a:solidFill>
            </a:endParaRPr>
          </a:p>
        </p:txBody>
      </p:sp>
      <p:pic>
        <p:nvPicPr>
          <p:cNvPr id="3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428381" y="611904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890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91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9191"/>
          <a:stretch/>
        </p:blipFill>
        <p:spPr bwMode="auto">
          <a:xfrm>
            <a:off x="315994" y="152400"/>
            <a:ext cx="8800967" cy="8652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850"/>
          <a:stretch/>
        </p:blipFill>
        <p:spPr bwMode="auto">
          <a:xfrm>
            <a:off x="315993" y="1017639"/>
            <a:ext cx="8800967" cy="175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856365" y="3200400"/>
                <a:ext cx="7520344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u="sng" dirty="0" smtClean="0"/>
                  <a:t>Reminders</a:t>
                </a:r>
              </a:p>
              <a:p>
                <a:pPr marL="342900" indent="-342900">
                  <a:buFont typeface="Arial" pitchFamily="34" charset="0"/>
                  <a:buChar char="•"/>
                </a:pPr>
                <a:r>
                  <a:rPr lang="en-US" sz="2400" dirty="0" smtClean="0"/>
                  <a:t>A contingency table is set up with row variable (with r categories) and the column variable (with c categories).</a:t>
                </a:r>
              </a:p>
              <a:p>
                <a:pPr marL="342900" indent="-342900">
                  <a:buFont typeface="Arial" pitchFamily="34" charset="0"/>
                  <a:buChar char="•"/>
                </a:pPr>
                <a:r>
                  <a:rPr lang="en-US" sz="2400" dirty="0" smtClean="0"/>
                  <a:t>This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 smtClean="0">
                            <a:latin typeface="Cambria Math"/>
                            <a:ea typeface="Cambria Math"/>
                          </a:rPr>
                          <m:t>𝜒</m:t>
                        </m:r>
                      </m:e>
                      <m:sup>
                        <m:r>
                          <a:rPr lang="en-US" sz="2400" b="0" i="1" smtClean="0"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400" dirty="0" smtClean="0"/>
                  <a:t> test is used to determine if there is a dependency between the variables.</a:t>
                </a: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365" y="3200400"/>
                <a:ext cx="7520344" cy="1938992"/>
              </a:xfrm>
              <a:prstGeom prst="rect">
                <a:avLst/>
              </a:prstGeom>
              <a:blipFill rotWithShape="1">
                <a:blip r:embed="rId6"/>
                <a:stretch>
                  <a:fillRect l="-1216" t="-2516" b="-62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76709" y="58674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071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14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49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592137"/>
          </a:xfrm>
        </p:spPr>
        <p:txBody>
          <a:bodyPr/>
          <a:lstStyle/>
          <a:p>
            <a:r>
              <a:rPr lang="en-US" sz="4000">
                <a:solidFill>
                  <a:srgbClr val="3399FF"/>
                </a:solidFill>
              </a:rPr>
              <a:t>Contingency Tables</a:t>
            </a:r>
          </a:p>
        </p:txBody>
      </p:sp>
      <p:sp>
        <p:nvSpPr>
          <p:cNvPr id="23449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41313" y="2224088"/>
            <a:ext cx="8494712" cy="2058987"/>
          </a:xfrm>
        </p:spPr>
        <p:txBody>
          <a:bodyPr/>
          <a:lstStyle/>
          <a:p>
            <a:pPr>
              <a:lnSpc>
                <a:spcPct val="80000"/>
              </a:lnSpc>
              <a:spcBef>
                <a:spcPct val="45000"/>
              </a:spcBef>
              <a:buFontTx/>
              <a:buNone/>
            </a:pPr>
            <a:r>
              <a:rPr lang="en-US" sz="2000"/>
              <a:t>Reject region: </a:t>
            </a:r>
            <a:r>
              <a:rPr lang="en-US" sz="2000">
                <a:latin typeface="Monotype Corsiva" pitchFamily="66" charset="0"/>
              </a:rPr>
              <a:t>X </a:t>
            </a:r>
            <a:r>
              <a:rPr lang="en-US" sz="2000" baseline="30000"/>
              <a:t>2</a:t>
            </a:r>
            <a:r>
              <a:rPr lang="en-US" sz="2000" baseline="-25000"/>
              <a:t> </a:t>
            </a:r>
            <a:r>
              <a:rPr lang="en-US" sz="2000"/>
              <a:t>&gt; </a:t>
            </a:r>
            <a:r>
              <a:rPr lang="en-US" sz="2000">
                <a:latin typeface="Monotype Corsiva" pitchFamily="66" charset="0"/>
              </a:rPr>
              <a:t>X</a:t>
            </a:r>
            <a:r>
              <a:rPr lang="en-US" sz="2000"/>
              <a:t> </a:t>
            </a:r>
            <a:r>
              <a:rPr lang="en-US" sz="2000" baseline="30000"/>
              <a:t>2</a:t>
            </a:r>
            <a:r>
              <a:rPr lang="en-US" sz="2000" baseline="-25000">
                <a:sym typeface="Symbol" pitchFamily="18" charset="2"/>
              </a:rPr>
              <a:t></a:t>
            </a:r>
            <a:r>
              <a:rPr lang="en-US" sz="2000">
                <a:sym typeface="Symbol" pitchFamily="18" charset="2"/>
              </a:rPr>
              <a:t>   with (r-1)(c-1) degrees of freedom</a:t>
            </a:r>
          </a:p>
          <a:p>
            <a:pPr>
              <a:lnSpc>
                <a:spcPct val="80000"/>
              </a:lnSpc>
              <a:spcBef>
                <a:spcPct val="45000"/>
              </a:spcBef>
              <a:buFontTx/>
              <a:buNone/>
            </a:pPr>
            <a:endParaRPr lang="en-US" sz="2000"/>
          </a:p>
          <a:p>
            <a:pPr>
              <a:lnSpc>
                <a:spcPct val="80000"/>
              </a:lnSpc>
              <a:spcBef>
                <a:spcPct val="45000"/>
              </a:spcBef>
              <a:buFontTx/>
              <a:buNone/>
            </a:pPr>
            <a:r>
              <a:rPr lang="en-US" sz="2000"/>
              <a:t>Test stat:</a:t>
            </a:r>
          </a:p>
          <a:p>
            <a:pPr>
              <a:lnSpc>
                <a:spcPct val="80000"/>
              </a:lnSpc>
              <a:spcBef>
                <a:spcPct val="45000"/>
              </a:spcBef>
              <a:buFontTx/>
              <a:buNone/>
            </a:pPr>
            <a:endParaRPr lang="en-US" sz="2000"/>
          </a:p>
          <a:p>
            <a:pPr>
              <a:lnSpc>
                <a:spcPct val="80000"/>
              </a:lnSpc>
              <a:spcBef>
                <a:spcPct val="45000"/>
              </a:spcBef>
              <a:buFontTx/>
              <a:buNone/>
            </a:pPr>
            <a:r>
              <a:rPr lang="en-US" sz="2000"/>
              <a:t>	where</a:t>
            </a:r>
          </a:p>
          <a:p>
            <a:pPr>
              <a:lnSpc>
                <a:spcPct val="80000"/>
              </a:lnSpc>
              <a:spcBef>
                <a:spcPct val="45000"/>
              </a:spcBef>
              <a:buFontTx/>
              <a:buNone/>
            </a:pPr>
            <a:endParaRPr lang="en-US" sz="2000"/>
          </a:p>
          <a:p>
            <a:pPr>
              <a:lnSpc>
                <a:spcPct val="80000"/>
              </a:lnSpc>
              <a:spcBef>
                <a:spcPct val="45000"/>
              </a:spcBef>
              <a:buFontTx/>
              <a:buNone/>
            </a:pPr>
            <a:endParaRPr lang="en-US" sz="2000"/>
          </a:p>
          <a:p>
            <a:pPr>
              <a:lnSpc>
                <a:spcPct val="80000"/>
              </a:lnSpc>
              <a:spcBef>
                <a:spcPct val="45000"/>
              </a:spcBef>
              <a:buFontTx/>
              <a:buNone/>
            </a:pPr>
            <a:endParaRPr lang="en-US" sz="2000"/>
          </a:p>
          <a:p>
            <a:pPr>
              <a:lnSpc>
                <a:spcPct val="80000"/>
              </a:lnSpc>
              <a:spcBef>
                <a:spcPct val="45000"/>
              </a:spcBef>
              <a:buFontTx/>
              <a:buNone/>
            </a:pPr>
            <a:r>
              <a:rPr lang="en-US" sz="2000"/>
              <a:t>    and </a:t>
            </a:r>
            <a:r>
              <a:rPr lang="en-US" sz="2000">
                <a:latin typeface="Times New Roman" pitchFamily="18" charset="0"/>
              </a:rPr>
              <a:t>Oij = observed value</a:t>
            </a:r>
          </a:p>
        </p:txBody>
      </p:sp>
      <p:graphicFrame>
        <p:nvGraphicFramePr>
          <p:cNvPr id="234500" name="Object 4"/>
          <p:cNvGraphicFramePr>
            <a:graphicFrameLocks noGrp="1" noChangeAspect="1"/>
          </p:cNvGraphicFramePr>
          <p:nvPr>
            <p:ph sz="quarter" idx="2"/>
          </p:nvPr>
        </p:nvGraphicFramePr>
        <p:xfrm>
          <a:off x="1779588" y="2773363"/>
          <a:ext cx="2740025" cy="1030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32" name="Equation" r:id="rId6" imgW="1892160" imgH="711000" progId="Equation.COEE2">
                  <p:embed/>
                </p:oleObj>
              </mc:Choice>
              <mc:Fallback>
                <p:oleObj name="Equation" r:id="rId6" imgW="1892160" imgH="711000" progId="Equation.COEE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79588" y="2773363"/>
                        <a:ext cx="2740025" cy="10302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4607" name="Rectangle 111"/>
          <p:cNvSpPr>
            <a:spLocks noChangeArrowheads="1"/>
          </p:cNvSpPr>
          <p:nvPr/>
        </p:nvSpPr>
        <p:spPr bwMode="auto">
          <a:xfrm>
            <a:off x="341313" y="858838"/>
            <a:ext cx="6022975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>
                <a:solidFill>
                  <a:srgbClr val="000000"/>
                </a:solidFill>
              </a:rPr>
              <a:t>Hypothesis:</a:t>
            </a:r>
          </a:p>
          <a:p>
            <a:pPr lvl="1" fontAlgn="base">
              <a:spcBef>
                <a:spcPct val="0"/>
              </a:spcBef>
              <a:spcAft>
                <a:spcPct val="0"/>
              </a:spcAft>
            </a:pPr>
            <a:r>
              <a:rPr lang="en-US" sz="2000">
                <a:solidFill>
                  <a:srgbClr val="000000"/>
                </a:solidFill>
              </a:rPr>
              <a:t>	Ho:	The two variables are independent</a:t>
            </a:r>
          </a:p>
          <a:p>
            <a:pPr lvl="1" fontAlgn="base">
              <a:spcBef>
                <a:spcPct val="0"/>
              </a:spcBef>
              <a:spcAft>
                <a:spcPct val="0"/>
              </a:spcAft>
            </a:pPr>
            <a:r>
              <a:rPr lang="en-US" sz="2000">
                <a:solidFill>
                  <a:srgbClr val="000000"/>
                </a:solidFill>
              </a:rPr>
              <a:t>	Ha:	The two variables are dependent</a:t>
            </a:r>
          </a:p>
        </p:txBody>
      </p:sp>
      <p:graphicFrame>
        <p:nvGraphicFramePr>
          <p:cNvPr id="234626" name="Object 130"/>
          <p:cNvGraphicFramePr>
            <a:graphicFrameLocks noGrp="1" noChangeAspect="1"/>
          </p:cNvGraphicFramePr>
          <p:nvPr>
            <p:ph sz="quarter" idx="3"/>
          </p:nvPr>
        </p:nvGraphicFramePr>
        <p:xfrm>
          <a:off x="1168400" y="4219575"/>
          <a:ext cx="1838325" cy="900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33" name="Equation" r:id="rId8" imgW="1244520" imgH="609480" progId="Equation.COEE2">
                  <p:embed/>
                </p:oleObj>
              </mc:Choice>
              <mc:Fallback>
                <p:oleObj name="Equation" r:id="rId8" imgW="1244520" imgH="609480" progId="Equation.COEE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68400" y="4219575"/>
                        <a:ext cx="1838325" cy="900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34632" name="Group 136"/>
          <p:cNvGrpSpPr>
            <a:grpSpLocks/>
          </p:cNvGrpSpPr>
          <p:nvPr/>
        </p:nvGrpSpPr>
        <p:grpSpPr bwMode="auto">
          <a:xfrm>
            <a:off x="4313238" y="3265488"/>
            <a:ext cx="4576762" cy="2363787"/>
            <a:chOff x="2452" y="2386"/>
            <a:chExt cx="2883" cy="1489"/>
          </a:xfrm>
        </p:grpSpPr>
        <p:grpSp>
          <p:nvGrpSpPr>
            <p:cNvPr id="234630" name="Group 134"/>
            <p:cNvGrpSpPr>
              <a:grpSpLocks/>
            </p:cNvGrpSpPr>
            <p:nvPr/>
          </p:nvGrpSpPr>
          <p:grpSpPr bwMode="auto">
            <a:xfrm>
              <a:off x="2452" y="2683"/>
              <a:ext cx="2883" cy="1192"/>
              <a:chOff x="1355" y="2710"/>
              <a:chExt cx="2883" cy="1192"/>
            </a:xfrm>
          </p:grpSpPr>
          <p:grpSp>
            <p:nvGrpSpPr>
              <p:cNvPr id="234629" name="Group 133"/>
              <p:cNvGrpSpPr>
                <a:grpSpLocks/>
              </p:cNvGrpSpPr>
              <p:nvPr/>
            </p:nvGrpSpPr>
            <p:grpSpPr bwMode="auto">
              <a:xfrm>
                <a:off x="1355" y="2710"/>
                <a:ext cx="2883" cy="1192"/>
                <a:chOff x="1355" y="2710"/>
                <a:chExt cx="2883" cy="1192"/>
              </a:xfrm>
            </p:grpSpPr>
            <p:grpSp>
              <p:nvGrpSpPr>
                <p:cNvPr id="234625" name="Group 129"/>
                <p:cNvGrpSpPr>
                  <a:grpSpLocks/>
                </p:cNvGrpSpPr>
                <p:nvPr/>
              </p:nvGrpSpPr>
              <p:grpSpPr bwMode="auto">
                <a:xfrm>
                  <a:off x="1355" y="2710"/>
                  <a:ext cx="2883" cy="1192"/>
                  <a:chOff x="1355" y="2710"/>
                  <a:chExt cx="2883" cy="1192"/>
                </a:xfrm>
              </p:grpSpPr>
              <p:grpSp>
                <p:nvGrpSpPr>
                  <p:cNvPr id="234620" name="Group 124"/>
                  <p:cNvGrpSpPr>
                    <a:grpSpLocks/>
                  </p:cNvGrpSpPr>
                  <p:nvPr/>
                </p:nvGrpSpPr>
                <p:grpSpPr bwMode="auto">
                  <a:xfrm>
                    <a:off x="1355" y="2710"/>
                    <a:ext cx="2883" cy="1192"/>
                    <a:chOff x="1355" y="2710"/>
                    <a:chExt cx="2883" cy="1192"/>
                  </a:xfrm>
                </p:grpSpPr>
                <p:sp>
                  <p:nvSpPr>
                    <p:cNvPr id="234534" name="Rectangle 3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517" y="3671"/>
                      <a:ext cx="721" cy="231"/>
                    </a:xfrm>
                    <a:prstGeom prst="rect">
                      <a:avLst/>
                    </a:prstGeom>
                    <a:solidFill>
                      <a:srgbClr val="F7BDDE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anchor="ctr"/>
                    <a:lstStyle/>
                    <a:p>
                      <a:pPr marL="342900" indent="-3429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>
                          <a:solidFill>
                            <a:srgbClr val="000000"/>
                          </a:solidFill>
                        </a:rPr>
                        <a:t>N</a:t>
                      </a:r>
                    </a:p>
                  </p:txBody>
                </p:sp>
                <p:sp>
                  <p:nvSpPr>
                    <p:cNvPr id="234533" name="Rectangle 37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797" y="3671"/>
                      <a:ext cx="720" cy="231"/>
                    </a:xfrm>
                    <a:prstGeom prst="rect">
                      <a:avLst/>
                    </a:prstGeom>
                    <a:solidFill>
                      <a:srgbClr val="F7BDDE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anchor="ctr"/>
                    <a:lstStyle/>
                    <a:p>
                      <a:pPr marL="342900" indent="-3429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>
                          <a:solidFill>
                            <a:srgbClr val="000000"/>
                          </a:solidFill>
                        </a:rPr>
                        <a:t>C2</a:t>
                      </a:r>
                    </a:p>
                  </p:txBody>
                </p:sp>
                <p:sp>
                  <p:nvSpPr>
                    <p:cNvPr id="234532" name="Rectangle 36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076" y="3671"/>
                      <a:ext cx="721" cy="231"/>
                    </a:xfrm>
                    <a:prstGeom prst="rect">
                      <a:avLst/>
                    </a:prstGeom>
                    <a:solidFill>
                      <a:srgbClr val="F7BDDE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anchor="ctr"/>
                    <a:lstStyle/>
                    <a:p>
                      <a:pPr marL="342900" indent="-3429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>
                          <a:solidFill>
                            <a:srgbClr val="000000"/>
                          </a:solidFill>
                        </a:rPr>
                        <a:t>C1</a:t>
                      </a:r>
                    </a:p>
                  </p:txBody>
                </p:sp>
                <p:sp>
                  <p:nvSpPr>
                    <p:cNvPr id="234531" name="Rectangle 35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355" y="3671"/>
                      <a:ext cx="721" cy="231"/>
                    </a:xfrm>
                    <a:prstGeom prst="rect">
                      <a:avLst/>
                    </a:prstGeom>
                    <a:solidFill>
                      <a:srgbClr val="F7BDDE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anchor="ctr"/>
                    <a:lstStyle/>
                    <a:p>
                      <a:pPr marL="342900" indent="-342900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>
                          <a:solidFill>
                            <a:srgbClr val="000000"/>
                          </a:solidFill>
                        </a:rPr>
                        <a:t> Total</a:t>
                      </a:r>
                    </a:p>
                  </p:txBody>
                </p:sp>
                <p:sp>
                  <p:nvSpPr>
                    <p:cNvPr id="234530" name="Rectangle 34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517" y="3306"/>
                      <a:ext cx="721" cy="365"/>
                    </a:xfrm>
                    <a:prstGeom prst="rect">
                      <a:avLst/>
                    </a:prstGeom>
                    <a:solidFill>
                      <a:srgbClr val="F7BDDE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anchor="ctr"/>
                    <a:lstStyle/>
                    <a:p>
                      <a:pPr marL="342900" indent="-3429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>
                          <a:solidFill>
                            <a:srgbClr val="000000"/>
                          </a:solidFill>
                        </a:rPr>
                        <a:t>R2</a:t>
                      </a:r>
                    </a:p>
                  </p:txBody>
                </p:sp>
                <p:sp>
                  <p:nvSpPr>
                    <p:cNvPr id="234529" name="Rectangle 33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797" y="3306"/>
                      <a:ext cx="720" cy="365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anchor="ctr"/>
                    <a:lstStyle/>
                    <a:p>
                      <a:pPr marL="342900" indent="-342900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>
                          <a:solidFill>
                            <a:srgbClr val="000000"/>
                          </a:solidFill>
                        </a:rPr>
                        <a:t>O</a:t>
                      </a:r>
                      <a:r>
                        <a:rPr lang="en-US" baseline="-25000">
                          <a:solidFill>
                            <a:srgbClr val="000000"/>
                          </a:solidFill>
                        </a:rPr>
                        <a:t>22</a:t>
                      </a:r>
                    </a:p>
                  </p:txBody>
                </p:sp>
                <p:sp>
                  <p:nvSpPr>
                    <p:cNvPr id="234528" name="Rectangle 32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076" y="3306"/>
                      <a:ext cx="721" cy="365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anchor="ctr"/>
                    <a:lstStyle/>
                    <a:p>
                      <a:pPr marL="342900" indent="-342900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>
                          <a:solidFill>
                            <a:srgbClr val="000000"/>
                          </a:solidFill>
                        </a:rPr>
                        <a:t>O</a:t>
                      </a:r>
                      <a:r>
                        <a:rPr lang="en-US" baseline="-25000">
                          <a:solidFill>
                            <a:srgbClr val="000000"/>
                          </a:solidFill>
                        </a:rPr>
                        <a:t>21</a:t>
                      </a:r>
                    </a:p>
                  </p:txBody>
                </p:sp>
                <p:sp>
                  <p:nvSpPr>
                    <p:cNvPr id="234527" name="Rectangle 31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355" y="3306"/>
                      <a:ext cx="721" cy="365"/>
                    </a:xfrm>
                    <a:prstGeom prst="rect">
                      <a:avLst/>
                    </a:prstGeom>
                    <a:solidFill>
                      <a:srgbClr val="E0E0E0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anchor="ctr"/>
                    <a:lstStyle/>
                    <a:p>
                      <a:pPr marL="342900" indent="-342900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</a:rPr>
                        <a:t> Category 2</a:t>
                      </a:r>
                    </a:p>
                  </p:txBody>
                </p:sp>
                <p:sp>
                  <p:nvSpPr>
                    <p:cNvPr id="234526" name="Rectangle 30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517" y="2941"/>
                      <a:ext cx="721" cy="365"/>
                    </a:xfrm>
                    <a:prstGeom prst="rect">
                      <a:avLst/>
                    </a:prstGeom>
                    <a:solidFill>
                      <a:srgbClr val="F7BDDE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anchor="ctr"/>
                    <a:lstStyle/>
                    <a:p>
                      <a:pPr marL="342900" indent="-3429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>
                          <a:solidFill>
                            <a:srgbClr val="000000"/>
                          </a:solidFill>
                        </a:rPr>
                        <a:t>R1</a:t>
                      </a:r>
                    </a:p>
                  </p:txBody>
                </p:sp>
                <p:sp>
                  <p:nvSpPr>
                    <p:cNvPr id="234525" name="Rectangle 29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797" y="2941"/>
                      <a:ext cx="720" cy="365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anchor="ctr"/>
                    <a:lstStyle/>
                    <a:p>
                      <a:pPr marL="342900" indent="-342900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>
                          <a:solidFill>
                            <a:srgbClr val="000000"/>
                          </a:solidFill>
                        </a:rPr>
                        <a:t>O</a:t>
                      </a:r>
                      <a:r>
                        <a:rPr lang="en-US" baseline="-25000">
                          <a:solidFill>
                            <a:srgbClr val="000000"/>
                          </a:solidFill>
                        </a:rPr>
                        <a:t>12</a:t>
                      </a:r>
                    </a:p>
                  </p:txBody>
                </p:sp>
                <p:sp>
                  <p:nvSpPr>
                    <p:cNvPr id="234524" name="Rectangle 2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076" y="2941"/>
                      <a:ext cx="721" cy="365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anchor="ctr"/>
                    <a:lstStyle/>
                    <a:p>
                      <a:pPr marL="342900" indent="-342900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>
                          <a:solidFill>
                            <a:srgbClr val="000000"/>
                          </a:solidFill>
                        </a:rPr>
                        <a:t>O</a:t>
                      </a:r>
                      <a:r>
                        <a:rPr lang="en-US" baseline="-25000">
                          <a:solidFill>
                            <a:srgbClr val="000000"/>
                          </a:solidFill>
                        </a:rPr>
                        <a:t>11</a:t>
                      </a:r>
                    </a:p>
                  </p:txBody>
                </p:sp>
                <p:sp>
                  <p:nvSpPr>
                    <p:cNvPr id="234523" name="Rectangle 27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355" y="2941"/>
                      <a:ext cx="721" cy="365"/>
                    </a:xfrm>
                    <a:prstGeom prst="rect">
                      <a:avLst/>
                    </a:prstGeom>
                    <a:solidFill>
                      <a:srgbClr val="E0E0E0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anchor="ctr"/>
                    <a:lstStyle/>
                    <a:p>
                      <a:pPr marL="342900" indent="-342900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</a:rPr>
                        <a:t> Category 1</a:t>
                      </a:r>
                    </a:p>
                  </p:txBody>
                </p:sp>
                <p:sp>
                  <p:nvSpPr>
                    <p:cNvPr id="234522" name="Rectangle 26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517" y="2710"/>
                      <a:ext cx="721" cy="231"/>
                    </a:xfrm>
                    <a:prstGeom prst="rect">
                      <a:avLst/>
                    </a:prstGeom>
                    <a:solidFill>
                      <a:srgbClr val="F7BDDE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anchor="ctr"/>
                    <a:lstStyle/>
                    <a:p>
                      <a:pPr marL="342900" indent="-3429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>
                          <a:solidFill>
                            <a:srgbClr val="000000"/>
                          </a:solidFill>
                        </a:rPr>
                        <a:t> Totals</a:t>
                      </a:r>
                    </a:p>
                  </p:txBody>
                </p:sp>
                <p:sp>
                  <p:nvSpPr>
                    <p:cNvPr id="234521" name="Rectangle 25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797" y="2710"/>
                      <a:ext cx="720" cy="231"/>
                    </a:xfrm>
                    <a:prstGeom prst="rect">
                      <a:avLst/>
                    </a:prstGeom>
                    <a:solidFill>
                      <a:srgbClr val="E0E0E0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anchor="ctr"/>
                    <a:lstStyle/>
                    <a:p>
                      <a:pPr marL="342900" indent="-3429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>
                          <a:solidFill>
                            <a:srgbClr val="000000"/>
                          </a:solidFill>
                        </a:rPr>
                        <a:t> type 2</a:t>
                      </a:r>
                    </a:p>
                  </p:txBody>
                </p:sp>
                <p:sp>
                  <p:nvSpPr>
                    <p:cNvPr id="234520" name="Rectangle 24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076" y="2710"/>
                      <a:ext cx="721" cy="231"/>
                    </a:xfrm>
                    <a:prstGeom prst="rect">
                      <a:avLst/>
                    </a:prstGeom>
                    <a:solidFill>
                      <a:srgbClr val="E0E0E0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anchor="ctr"/>
                    <a:lstStyle/>
                    <a:p>
                      <a:pPr marL="342900" indent="-3429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>
                          <a:solidFill>
                            <a:srgbClr val="000000"/>
                          </a:solidFill>
                        </a:rPr>
                        <a:t> type 1</a:t>
                      </a:r>
                    </a:p>
                  </p:txBody>
                </p:sp>
                <p:sp>
                  <p:nvSpPr>
                    <p:cNvPr id="234519" name="Rectangle 23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355" y="2710"/>
                      <a:ext cx="721" cy="231"/>
                    </a:xfrm>
                    <a:prstGeom prst="rect">
                      <a:avLst/>
                    </a:prstGeom>
                    <a:solidFill>
                      <a:srgbClr val="E0E0E0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anchor="ctr"/>
                    <a:lstStyle/>
                    <a:p>
                      <a:pPr marL="342900" indent="-3429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>
                          <a:solidFill>
                            <a:srgbClr val="000000"/>
                          </a:solidFill>
                        </a:rPr>
                        <a:t> </a:t>
                      </a:r>
                    </a:p>
                  </p:txBody>
                </p:sp>
                <p:sp>
                  <p:nvSpPr>
                    <p:cNvPr id="234535" name="Line 39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1355" y="2710"/>
                      <a:ext cx="2883" cy="0"/>
                    </a:xfrm>
                    <a:prstGeom prst="line">
                      <a:avLst/>
                    </a:prstGeom>
                    <a:noFill/>
                    <a:ln w="9525" cap="rnd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pPr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>
                        <a:solidFill>
                          <a:srgbClr val="000000"/>
                        </a:solidFill>
                      </a:endParaRPr>
                    </a:p>
                  </p:txBody>
                </p:sp>
                <p:sp>
                  <p:nvSpPr>
                    <p:cNvPr id="234536" name="Line 40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1355" y="3902"/>
                      <a:ext cx="2883" cy="0"/>
                    </a:xfrm>
                    <a:prstGeom prst="line">
                      <a:avLst/>
                    </a:prstGeom>
                    <a:noFill/>
                    <a:ln w="9525" cap="rnd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pPr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>
                        <a:solidFill>
                          <a:srgbClr val="000000"/>
                        </a:solidFill>
                      </a:endParaRPr>
                    </a:p>
                  </p:txBody>
                </p:sp>
                <p:sp>
                  <p:nvSpPr>
                    <p:cNvPr id="234537" name="Line 41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1355" y="2710"/>
                      <a:ext cx="0" cy="1192"/>
                    </a:xfrm>
                    <a:prstGeom prst="line">
                      <a:avLst/>
                    </a:prstGeom>
                    <a:noFill/>
                    <a:ln w="9525" cap="rnd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pPr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>
                        <a:solidFill>
                          <a:srgbClr val="000000"/>
                        </a:solidFill>
                      </a:endParaRPr>
                    </a:p>
                  </p:txBody>
                </p:sp>
                <p:sp>
                  <p:nvSpPr>
                    <p:cNvPr id="234538" name="Line 42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238" y="2710"/>
                      <a:ext cx="0" cy="1192"/>
                    </a:xfrm>
                    <a:prstGeom prst="line">
                      <a:avLst/>
                    </a:prstGeom>
                    <a:noFill/>
                    <a:ln w="9525" cap="rnd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pPr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>
                        <a:solidFill>
                          <a:srgbClr val="000000"/>
                        </a:solidFill>
                      </a:endParaRPr>
                    </a:p>
                  </p:txBody>
                </p:sp>
                <p:sp>
                  <p:nvSpPr>
                    <p:cNvPr id="234541" name="Line 45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1355" y="2941"/>
                      <a:ext cx="2883" cy="0"/>
                    </a:xfrm>
                    <a:prstGeom prst="line">
                      <a:avLst/>
                    </a:prstGeom>
                    <a:noFill/>
                    <a:ln w="9525" cap="rnd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pPr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>
                        <a:solidFill>
                          <a:srgbClr val="000000"/>
                        </a:solidFill>
                      </a:endParaRPr>
                    </a:p>
                  </p:txBody>
                </p:sp>
                <p:sp>
                  <p:nvSpPr>
                    <p:cNvPr id="234543" name="Line 47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076" y="2710"/>
                      <a:ext cx="0" cy="1192"/>
                    </a:xfrm>
                    <a:prstGeom prst="line">
                      <a:avLst/>
                    </a:prstGeom>
                    <a:noFill/>
                    <a:ln w="9525" cap="rnd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pPr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>
                        <a:solidFill>
                          <a:srgbClr val="000000"/>
                        </a:solidFill>
                      </a:endParaRPr>
                    </a:p>
                  </p:txBody>
                </p:sp>
                <p:sp>
                  <p:nvSpPr>
                    <p:cNvPr id="234546" name="Line 50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797" y="2710"/>
                      <a:ext cx="0" cy="1192"/>
                    </a:xfrm>
                    <a:prstGeom prst="line">
                      <a:avLst/>
                    </a:prstGeom>
                    <a:noFill/>
                    <a:ln w="9525" cap="rnd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pPr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>
                        <a:solidFill>
                          <a:srgbClr val="000000"/>
                        </a:solidFill>
                      </a:endParaRPr>
                    </a:p>
                  </p:txBody>
                </p:sp>
                <p:sp>
                  <p:nvSpPr>
                    <p:cNvPr id="234549" name="Line 53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517" y="2710"/>
                      <a:ext cx="0" cy="1192"/>
                    </a:xfrm>
                    <a:prstGeom prst="line">
                      <a:avLst/>
                    </a:prstGeom>
                    <a:noFill/>
                    <a:ln w="9525" cap="rnd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pPr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>
                        <a:solidFill>
                          <a:srgbClr val="000000"/>
                        </a:solidFill>
                      </a:endParaRPr>
                    </a:p>
                  </p:txBody>
                </p:sp>
                <p:sp>
                  <p:nvSpPr>
                    <p:cNvPr id="234553" name="Line 57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1355" y="3306"/>
                      <a:ext cx="2883" cy="0"/>
                    </a:xfrm>
                    <a:prstGeom prst="line">
                      <a:avLst/>
                    </a:prstGeom>
                    <a:noFill/>
                    <a:ln w="9525" cap="rnd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pPr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>
                        <a:solidFill>
                          <a:srgbClr val="000000"/>
                        </a:solidFill>
                      </a:endParaRPr>
                    </a:p>
                  </p:txBody>
                </p:sp>
                <p:sp>
                  <p:nvSpPr>
                    <p:cNvPr id="234571" name="Line 75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1355" y="3671"/>
                      <a:ext cx="2883" cy="0"/>
                    </a:xfrm>
                    <a:prstGeom prst="line">
                      <a:avLst/>
                    </a:prstGeom>
                    <a:noFill/>
                    <a:ln w="9525" cap="rnd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pPr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>
                        <a:solidFill>
                          <a:srgbClr val="000000"/>
                        </a:solidFill>
                      </a:endParaRPr>
                    </a:p>
                  </p:txBody>
                </p:sp>
              </p:grpSp>
              <p:sp>
                <p:nvSpPr>
                  <p:cNvPr id="234621" name="Text Box 125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505" y="3081"/>
                    <a:ext cx="339" cy="231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>
                    <a:spAutoFit/>
                  </a:bodyPr>
                  <a:lstStyle/>
                  <a:p>
                    <a:pPr fontAlgn="base">
                      <a:spcBef>
                        <a:spcPct val="50000"/>
                      </a:spcBef>
                      <a:spcAft>
                        <a:spcPct val="0"/>
                      </a:spcAft>
                    </a:pPr>
                    <a:r>
                      <a:rPr lang="en-US">
                        <a:solidFill>
                          <a:srgbClr val="000000"/>
                        </a:solidFill>
                      </a:rPr>
                      <a:t>E</a:t>
                    </a:r>
                    <a:r>
                      <a:rPr lang="en-US" baseline="-25000">
                        <a:solidFill>
                          <a:srgbClr val="000000"/>
                        </a:solidFill>
                      </a:rPr>
                      <a:t>11</a:t>
                    </a:r>
                  </a:p>
                </p:txBody>
              </p:sp>
              <p:sp>
                <p:nvSpPr>
                  <p:cNvPr id="234622" name="Text Box 126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531" y="3436"/>
                    <a:ext cx="339" cy="231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>
                    <a:spAutoFit/>
                  </a:bodyPr>
                  <a:lstStyle/>
                  <a:p>
                    <a:pPr fontAlgn="base">
                      <a:spcBef>
                        <a:spcPct val="50000"/>
                      </a:spcBef>
                      <a:spcAft>
                        <a:spcPct val="0"/>
                      </a:spcAft>
                    </a:pPr>
                    <a:r>
                      <a:rPr lang="en-US">
                        <a:solidFill>
                          <a:srgbClr val="000000"/>
                        </a:solidFill>
                      </a:rPr>
                      <a:t>E</a:t>
                    </a:r>
                    <a:r>
                      <a:rPr lang="en-US" baseline="-25000">
                        <a:solidFill>
                          <a:srgbClr val="000000"/>
                        </a:solidFill>
                      </a:rPr>
                      <a:t>21</a:t>
                    </a:r>
                  </a:p>
                </p:txBody>
              </p:sp>
              <p:sp>
                <p:nvSpPr>
                  <p:cNvPr id="234623" name="Text Box 127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217" y="3436"/>
                    <a:ext cx="339" cy="231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>
                    <a:spAutoFit/>
                  </a:bodyPr>
                  <a:lstStyle/>
                  <a:p>
                    <a:pPr fontAlgn="base">
                      <a:spcBef>
                        <a:spcPct val="50000"/>
                      </a:spcBef>
                      <a:spcAft>
                        <a:spcPct val="0"/>
                      </a:spcAft>
                    </a:pPr>
                    <a:r>
                      <a:rPr lang="en-US">
                        <a:solidFill>
                          <a:srgbClr val="000000"/>
                        </a:solidFill>
                      </a:rPr>
                      <a:t>E</a:t>
                    </a:r>
                    <a:r>
                      <a:rPr lang="en-US" baseline="-25000">
                        <a:solidFill>
                          <a:srgbClr val="000000"/>
                        </a:solidFill>
                      </a:rPr>
                      <a:t>22</a:t>
                    </a:r>
                  </a:p>
                </p:txBody>
              </p:sp>
              <p:sp>
                <p:nvSpPr>
                  <p:cNvPr id="234624" name="Text Box 12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242" y="3078"/>
                    <a:ext cx="339" cy="231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>
                    <a:spAutoFit/>
                  </a:bodyPr>
                  <a:lstStyle/>
                  <a:p>
                    <a:pPr fontAlgn="base">
                      <a:spcBef>
                        <a:spcPct val="50000"/>
                      </a:spcBef>
                      <a:spcAft>
                        <a:spcPct val="0"/>
                      </a:spcAft>
                    </a:pPr>
                    <a:r>
                      <a:rPr lang="en-US">
                        <a:solidFill>
                          <a:srgbClr val="000000"/>
                        </a:solidFill>
                      </a:rPr>
                      <a:t>E</a:t>
                    </a:r>
                    <a:r>
                      <a:rPr lang="en-US" baseline="-25000">
                        <a:solidFill>
                          <a:srgbClr val="000000"/>
                        </a:solidFill>
                      </a:rPr>
                      <a:t>12</a:t>
                    </a:r>
                  </a:p>
                </p:txBody>
              </p:sp>
            </p:grpSp>
            <p:sp>
              <p:nvSpPr>
                <p:cNvPr id="234619" name="Line 123"/>
                <p:cNvSpPr>
                  <a:spLocks noChangeShapeType="1"/>
                </p:cNvSpPr>
                <p:nvPr/>
              </p:nvSpPr>
              <p:spPr bwMode="auto">
                <a:xfrm flipH="1">
                  <a:off x="3031" y="3307"/>
                  <a:ext cx="466" cy="36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>
                    <a:solidFill>
                      <a:srgbClr val="000000"/>
                    </a:solidFill>
                  </a:endParaRPr>
                </a:p>
              </p:txBody>
            </p:sp>
          </p:grpSp>
          <p:sp>
            <p:nvSpPr>
              <p:cNvPr id="234616" name="Line 120"/>
              <p:cNvSpPr>
                <a:spLocks noChangeShapeType="1"/>
              </p:cNvSpPr>
              <p:nvPr/>
            </p:nvSpPr>
            <p:spPr bwMode="auto">
              <a:xfrm flipH="1">
                <a:off x="2313" y="2935"/>
                <a:ext cx="466" cy="36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234617" name="Line 121"/>
              <p:cNvSpPr>
                <a:spLocks noChangeShapeType="1"/>
              </p:cNvSpPr>
              <p:nvPr/>
            </p:nvSpPr>
            <p:spPr bwMode="auto">
              <a:xfrm flipH="1">
                <a:off x="2348" y="3299"/>
                <a:ext cx="466" cy="36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234618" name="Line 122"/>
              <p:cNvSpPr>
                <a:spLocks noChangeShapeType="1"/>
              </p:cNvSpPr>
              <p:nvPr/>
            </p:nvSpPr>
            <p:spPr bwMode="auto">
              <a:xfrm flipH="1">
                <a:off x="3061" y="2942"/>
                <a:ext cx="466" cy="36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234631" name="Text Box 135"/>
            <p:cNvSpPr txBox="1">
              <a:spLocks noChangeArrowheads="1"/>
            </p:cNvSpPr>
            <p:nvPr/>
          </p:nvSpPr>
          <p:spPr bwMode="auto">
            <a:xfrm>
              <a:off x="3172" y="2386"/>
              <a:ext cx="153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</a:rPr>
                <a:t>Sample set-up for 2x2</a:t>
              </a:r>
            </a:p>
          </p:txBody>
        </p:sp>
      </p:grp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317706" y="59436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548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56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808" name="Group 24"/>
          <p:cNvGrpSpPr>
            <a:grpSpLocks/>
          </p:cNvGrpSpPr>
          <p:nvPr/>
        </p:nvGrpSpPr>
        <p:grpSpPr bwMode="auto">
          <a:xfrm>
            <a:off x="1295401" y="1905000"/>
            <a:ext cx="6864718" cy="3938588"/>
            <a:chOff x="1486" y="1653"/>
            <a:chExt cx="3482" cy="1400"/>
          </a:xfrm>
        </p:grpSpPr>
        <p:grpSp>
          <p:nvGrpSpPr>
            <p:cNvPr id="118789" name="Group 5"/>
            <p:cNvGrpSpPr>
              <a:grpSpLocks/>
            </p:cNvGrpSpPr>
            <p:nvPr/>
          </p:nvGrpSpPr>
          <p:grpSpPr bwMode="auto">
            <a:xfrm>
              <a:off x="1486" y="1770"/>
              <a:ext cx="2764" cy="1283"/>
              <a:chOff x="3168" y="2632"/>
              <a:chExt cx="6912" cy="3888"/>
            </a:xfrm>
          </p:grpSpPr>
          <p:sp>
            <p:nvSpPr>
              <p:cNvPr id="118790" name="Text Box 6"/>
              <p:cNvSpPr txBox="1">
                <a:spLocks noChangeArrowheads="1"/>
              </p:cNvSpPr>
              <p:nvPr/>
            </p:nvSpPr>
            <p:spPr bwMode="auto">
              <a:xfrm>
                <a:off x="6336" y="5656"/>
                <a:ext cx="288" cy="2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>
                    <a:solidFill>
                      <a:srgbClr val="000000"/>
                    </a:solidFill>
                    <a:sym typeface="Symbol" pitchFamily="18" charset="2"/>
                  </a:rPr>
                  <a:t></a:t>
                </a:r>
                <a:r>
                  <a:rPr lang="en-US" sz="1200" baseline="-25000">
                    <a:solidFill>
                      <a:srgbClr val="000000"/>
                    </a:solidFill>
                  </a:rPr>
                  <a:t>0</a:t>
                </a:r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18791" name="Text Box 7"/>
              <p:cNvSpPr txBox="1">
                <a:spLocks noChangeArrowheads="1"/>
              </p:cNvSpPr>
              <p:nvPr/>
            </p:nvSpPr>
            <p:spPr bwMode="auto">
              <a:xfrm>
                <a:off x="4032" y="4936"/>
                <a:ext cx="360" cy="2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>
                    <a:solidFill>
                      <a:srgbClr val="000000"/>
                    </a:solidFill>
                    <a:sym typeface="Symbol" pitchFamily="18" charset="2"/>
                  </a:rPr>
                  <a:t></a:t>
                </a:r>
                <a:r>
                  <a:rPr lang="en-US" sz="1200">
                    <a:solidFill>
                      <a:srgbClr val="000000"/>
                    </a:solidFill>
                  </a:rPr>
                  <a:t>/2</a:t>
                </a:r>
                <a:endParaRPr lang="en-US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118792" name="Group 8"/>
              <p:cNvGrpSpPr>
                <a:grpSpLocks/>
              </p:cNvGrpSpPr>
              <p:nvPr/>
            </p:nvGrpSpPr>
            <p:grpSpPr bwMode="auto">
              <a:xfrm>
                <a:off x="3168" y="2632"/>
                <a:ext cx="6912" cy="3888"/>
                <a:chOff x="3168" y="2632"/>
                <a:chExt cx="6912" cy="3888"/>
              </a:xfrm>
            </p:grpSpPr>
            <p:grpSp>
              <p:nvGrpSpPr>
                <p:cNvPr id="118793" name="Group 9"/>
                <p:cNvGrpSpPr>
                  <a:grpSpLocks/>
                </p:cNvGrpSpPr>
                <p:nvPr/>
              </p:nvGrpSpPr>
              <p:grpSpPr bwMode="auto">
                <a:xfrm>
                  <a:off x="3168" y="2632"/>
                  <a:ext cx="6912" cy="3888"/>
                  <a:chOff x="3168" y="2632"/>
                  <a:chExt cx="6912" cy="3888"/>
                </a:xfrm>
              </p:grpSpPr>
              <p:grpSp>
                <p:nvGrpSpPr>
                  <p:cNvPr id="118794" name="Group 10"/>
                  <p:cNvGrpSpPr>
                    <a:grpSpLocks/>
                  </p:cNvGrpSpPr>
                  <p:nvPr/>
                </p:nvGrpSpPr>
                <p:grpSpPr bwMode="auto">
                  <a:xfrm>
                    <a:off x="3168" y="2632"/>
                    <a:ext cx="6912" cy="2836"/>
                    <a:chOff x="3600" y="3356"/>
                    <a:chExt cx="5184" cy="2836"/>
                  </a:xfrm>
                </p:grpSpPr>
                <p:grpSp>
                  <p:nvGrpSpPr>
                    <p:cNvPr id="118795" name="Group 11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777" y="3356"/>
                      <a:ext cx="4679" cy="2803"/>
                      <a:chOff x="4829" y="8874"/>
                      <a:chExt cx="2634" cy="2710"/>
                    </a:xfrm>
                  </p:grpSpPr>
                  <p:sp>
                    <p:nvSpPr>
                      <p:cNvPr id="118796" name="Freeform 12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829" y="8874"/>
                        <a:ext cx="1317" cy="2710"/>
                      </a:xfrm>
                      <a:custGeom>
                        <a:avLst/>
                        <a:gdLst>
                          <a:gd name="T0" fmla="*/ 0 w 1317"/>
                          <a:gd name="T1" fmla="*/ 2699 h 2710"/>
                          <a:gd name="T2" fmla="*/ 439 w 1317"/>
                          <a:gd name="T3" fmla="*/ 2576 h 2710"/>
                          <a:gd name="T4" fmla="*/ 843 w 1317"/>
                          <a:gd name="T5" fmla="*/ 1891 h 2710"/>
                          <a:gd name="T6" fmla="*/ 984 w 1317"/>
                          <a:gd name="T7" fmla="*/ 978 h 2710"/>
                          <a:gd name="T8" fmla="*/ 1169 w 1317"/>
                          <a:gd name="T9" fmla="*/ 152 h 2710"/>
                          <a:gd name="T10" fmla="*/ 1317 w 1317"/>
                          <a:gd name="T11" fmla="*/ 65 h 2710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</a:cxnLst>
                        <a:rect l="0" t="0" r="r" b="b"/>
                        <a:pathLst>
                          <a:path w="1317" h="2710">
                            <a:moveTo>
                              <a:pt x="0" y="2699"/>
                            </a:moveTo>
                            <a:cubicBezTo>
                              <a:pt x="149" y="2704"/>
                              <a:pt x="299" y="2710"/>
                              <a:pt x="439" y="2576"/>
                            </a:cubicBezTo>
                            <a:cubicBezTo>
                              <a:pt x="579" y="2442"/>
                              <a:pt x="752" y="2157"/>
                              <a:pt x="843" y="1891"/>
                            </a:cubicBezTo>
                            <a:cubicBezTo>
                              <a:pt x="934" y="1625"/>
                              <a:pt x="930" y="1268"/>
                              <a:pt x="984" y="978"/>
                            </a:cubicBezTo>
                            <a:cubicBezTo>
                              <a:pt x="1038" y="688"/>
                              <a:pt x="1113" y="304"/>
                              <a:pt x="1169" y="152"/>
                            </a:cubicBezTo>
                            <a:cubicBezTo>
                              <a:pt x="1225" y="0"/>
                              <a:pt x="1292" y="77"/>
                              <a:pt x="1317" y="65"/>
                            </a:cubicBezTo>
                          </a:path>
                        </a:pathLst>
                      </a:custGeom>
                      <a:noFill/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  <p:txBody>
                      <a:bodyPr/>
                      <a:lstStyle/>
                      <a:p>
                        <a:pPr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>
                          <a:solidFill>
                            <a:srgbClr val="000000"/>
                          </a:solidFill>
                        </a:endParaRPr>
                      </a:p>
                    </p:txBody>
                  </p:sp>
                  <p:sp>
                    <p:nvSpPr>
                      <p:cNvPr id="118797" name="Freeform 13"/>
                      <p:cNvSpPr>
                        <a:spLocks/>
                      </p:cNvSpPr>
                      <p:nvPr/>
                    </p:nvSpPr>
                    <p:spPr bwMode="auto">
                      <a:xfrm flipH="1">
                        <a:off x="6146" y="8874"/>
                        <a:ext cx="1317" cy="2710"/>
                      </a:xfrm>
                      <a:custGeom>
                        <a:avLst/>
                        <a:gdLst>
                          <a:gd name="T0" fmla="*/ 0 w 1317"/>
                          <a:gd name="T1" fmla="*/ 2699 h 2710"/>
                          <a:gd name="T2" fmla="*/ 439 w 1317"/>
                          <a:gd name="T3" fmla="*/ 2576 h 2710"/>
                          <a:gd name="T4" fmla="*/ 843 w 1317"/>
                          <a:gd name="T5" fmla="*/ 1891 h 2710"/>
                          <a:gd name="T6" fmla="*/ 984 w 1317"/>
                          <a:gd name="T7" fmla="*/ 978 h 2710"/>
                          <a:gd name="T8" fmla="*/ 1169 w 1317"/>
                          <a:gd name="T9" fmla="*/ 152 h 2710"/>
                          <a:gd name="T10" fmla="*/ 1317 w 1317"/>
                          <a:gd name="T11" fmla="*/ 65 h 2710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</a:cxnLst>
                        <a:rect l="0" t="0" r="r" b="b"/>
                        <a:pathLst>
                          <a:path w="1317" h="2710">
                            <a:moveTo>
                              <a:pt x="0" y="2699"/>
                            </a:moveTo>
                            <a:cubicBezTo>
                              <a:pt x="149" y="2704"/>
                              <a:pt x="299" y="2710"/>
                              <a:pt x="439" y="2576"/>
                            </a:cubicBezTo>
                            <a:cubicBezTo>
                              <a:pt x="579" y="2442"/>
                              <a:pt x="752" y="2157"/>
                              <a:pt x="843" y="1891"/>
                            </a:cubicBezTo>
                            <a:cubicBezTo>
                              <a:pt x="934" y="1625"/>
                              <a:pt x="930" y="1268"/>
                              <a:pt x="984" y="978"/>
                            </a:cubicBezTo>
                            <a:cubicBezTo>
                              <a:pt x="1038" y="688"/>
                              <a:pt x="1113" y="304"/>
                              <a:pt x="1169" y="152"/>
                            </a:cubicBezTo>
                            <a:cubicBezTo>
                              <a:pt x="1225" y="0"/>
                              <a:pt x="1292" y="77"/>
                              <a:pt x="1317" y="65"/>
                            </a:cubicBezTo>
                          </a:path>
                        </a:pathLst>
                      </a:custGeom>
                      <a:noFill/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  <p:txBody>
                      <a:bodyPr/>
                      <a:lstStyle/>
                      <a:p>
                        <a:pPr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>
                          <a:solidFill>
                            <a:srgbClr val="000000"/>
                          </a:solidFill>
                        </a:endParaRPr>
                      </a:p>
                    </p:txBody>
                  </p:sp>
                </p:grpSp>
                <p:sp>
                  <p:nvSpPr>
                    <p:cNvPr id="118798" name="Line 14"/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3600" y="6192"/>
                      <a:ext cx="5184" cy="0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pPr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>
                        <a:solidFill>
                          <a:srgbClr val="000000"/>
                        </a:solidFill>
                      </a:endParaRPr>
                    </a:p>
                  </p:txBody>
                </p:sp>
              </p:grpSp>
              <p:sp>
                <p:nvSpPr>
                  <p:cNvPr id="118799" name="Line 15"/>
                  <p:cNvSpPr>
                    <a:spLocks noChangeShapeType="1"/>
                  </p:cNvSpPr>
                  <p:nvPr/>
                </p:nvSpPr>
                <p:spPr bwMode="auto">
                  <a:xfrm>
                    <a:off x="6480" y="5324"/>
                    <a:ext cx="0" cy="288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118800" name="Line 16"/>
                  <p:cNvSpPr>
                    <a:spLocks noChangeShapeType="1"/>
                  </p:cNvSpPr>
                  <p:nvPr/>
                </p:nvSpPr>
                <p:spPr bwMode="auto">
                  <a:xfrm>
                    <a:off x="4896" y="5036"/>
                    <a:ext cx="0" cy="1484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prstDash val="sysDot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118801" name="Line 17"/>
                  <p:cNvSpPr>
                    <a:spLocks noChangeShapeType="1"/>
                  </p:cNvSpPr>
                  <p:nvPr/>
                </p:nvSpPr>
                <p:spPr bwMode="auto">
                  <a:xfrm>
                    <a:off x="8064" y="5036"/>
                    <a:ext cx="0" cy="1484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prstDash val="sysDot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</a:endParaRPr>
                  </a:p>
                </p:txBody>
              </p:sp>
            </p:grpSp>
            <p:sp>
              <p:nvSpPr>
                <p:cNvPr id="118802" name="Freeform 18" descr="20%"/>
                <p:cNvSpPr>
                  <a:spLocks/>
                </p:cNvSpPr>
                <p:nvPr/>
              </p:nvSpPr>
              <p:spPr bwMode="auto">
                <a:xfrm>
                  <a:off x="3465" y="4948"/>
                  <a:ext cx="1418" cy="573"/>
                </a:xfrm>
                <a:custGeom>
                  <a:avLst/>
                  <a:gdLst>
                    <a:gd name="T0" fmla="*/ 1416 w 1418"/>
                    <a:gd name="T1" fmla="*/ 114 h 573"/>
                    <a:gd name="T2" fmla="*/ 1416 w 1418"/>
                    <a:gd name="T3" fmla="*/ 522 h 573"/>
                    <a:gd name="T4" fmla="*/ 1407 w 1418"/>
                    <a:gd name="T5" fmla="*/ 513 h 573"/>
                    <a:gd name="T6" fmla="*/ 1404 w 1418"/>
                    <a:gd name="T7" fmla="*/ 501 h 573"/>
                    <a:gd name="T8" fmla="*/ 0 w 1418"/>
                    <a:gd name="T9" fmla="*/ 492 h 573"/>
                    <a:gd name="T10" fmla="*/ 513 w 1418"/>
                    <a:gd name="T11" fmla="*/ 471 h 573"/>
                    <a:gd name="T12" fmla="*/ 807 w 1418"/>
                    <a:gd name="T13" fmla="*/ 417 h 573"/>
                    <a:gd name="T14" fmla="*/ 849 w 1418"/>
                    <a:gd name="T15" fmla="*/ 387 h 573"/>
                    <a:gd name="T16" fmla="*/ 858 w 1418"/>
                    <a:gd name="T17" fmla="*/ 375 h 573"/>
                    <a:gd name="T18" fmla="*/ 849 w 1418"/>
                    <a:gd name="T19" fmla="*/ 384 h 573"/>
                    <a:gd name="T20" fmla="*/ 828 w 1418"/>
                    <a:gd name="T21" fmla="*/ 405 h 573"/>
                    <a:gd name="T22" fmla="*/ 849 w 1418"/>
                    <a:gd name="T23" fmla="*/ 429 h 573"/>
                    <a:gd name="T24" fmla="*/ 900 w 1418"/>
                    <a:gd name="T25" fmla="*/ 396 h 573"/>
                    <a:gd name="T26" fmla="*/ 984 w 1418"/>
                    <a:gd name="T27" fmla="*/ 366 h 573"/>
                    <a:gd name="T28" fmla="*/ 1068 w 1418"/>
                    <a:gd name="T29" fmla="*/ 324 h 573"/>
                    <a:gd name="T30" fmla="*/ 1101 w 1418"/>
                    <a:gd name="T31" fmla="*/ 303 h 573"/>
                    <a:gd name="T32" fmla="*/ 1143 w 1418"/>
                    <a:gd name="T33" fmla="*/ 276 h 573"/>
                    <a:gd name="T34" fmla="*/ 1185 w 1418"/>
                    <a:gd name="T35" fmla="*/ 270 h 573"/>
                    <a:gd name="T36" fmla="*/ 1215 w 1418"/>
                    <a:gd name="T37" fmla="*/ 249 h 573"/>
                    <a:gd name="T38" fmla="*/ 1248 w 1418"/>
                    <a:gd name="T39" fmla="*/ 228 h 573"/>
                    <a:gd name="T40" fmla="*/ 1269 w 1418"/>
                    <a:gd name="T41" fmla="*/ 219 h 573"/>
                    <a:gd name="T42" fmla="*/ 1311 w 1418"/>
                    <a:gd name="T43" fmla="*/ 198 h 573"/>
                    <a:gd name="T44" fmla="*/ 1395 w 1418"/>
                    <a:gd name="T45" fmla="*/ 144 h 573"/>
                    <a:gd name="T46" fmla="*/ 1416 w 1418"/>
                    <a:gd name="T47" fmla="*/ 114 h 5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1418" h="573">
                      <a:moveTo>
                        <a:pt x="1416" y="114"/>
                      </a:moveTo>
                      <a:cubicBezTo>
                        <a:pt x="1394" y="573"/>
                        <a:pt x="1416" y="0"/>
                        <a:pt x="1416" y="522"/>
                      </a:cubicBezTo>
                      <a:cubicBezTo>
                        <a:pt x="1416" y="526"/>
                        <a:pt x="1410" y="516"/>
                        <a:pt x="1407" y="513"/>
                      </a:cubicBezTo>
                      <a:cubicBezTo>
                        <a:pt x="1406" y="509"/>
                        <a:pt x="1404" y="501"/>
                        <a:pt x="1404" y="501"/>
                      </a:cubicBezTo>
                      <a:cubicBezTo>
                        <a:pt x="6" y="492"/>
                        <a:pt x="474" y="492"/>
                        <a:pt x="0" y="492"/>
                      </a:cubicBezTo>
                      <a:cubicBezTo>
                        <a:pt x="135" y="488"/>
                        <a:pt x="354" y="486"/>
                        <a:pt x="513" y="471"/>
                      </a:cubicBezTo>
                      <a:cubicBezTo>
                        <a:pt x="615" y="461"/>
                        <a:pt x="707" y="431"/>
                        <a:pt x="807" y="417"/>
                      </a:cubicBezTo>
                      <a:cubicBezTo>
                        <a:pt x="848" y="405"/>
                        <a:pt x="829" y="418"/>
                        <a:pt x="849" y="387"/>
                      </a:cubicBezTo>
                      <a:cubicBezTo>
                        <a:pt x="852" y="383"/>
                        <a:pt x="858" y="380"/>
                        <a:pt x="858" y="375"/>
                      </a:cubicBezTo>
                      <a:cubicBezTo>
                        <a:pt x="858" y="371"/>
                        <a:pt x="852" y="381"/>
                        <a:pt x="849" y="384"/>
                      </a:cubicBezTo>
                      <a:cubicBezTo>
                        <a:pt x="832" y="404"/>
                        <a:pt x="849" y="389"/>
                        <a:pt x="828" y="405"/>
                      </a:cubicBezTo>
                      <a:cubicBezTo>
                        <a:pt x="815" y="436"/>
                        <a:pt x="815" y="444"/>
                        <a:pt x="849" y="429"/>
                      </a:cubicBezTo>
                      <a:cubicBezTo>
                        <a:pt x="827" y="400"/>
                        <a:pt x="876" y="402"/>
                        <a:pt x="900" y="396"/>
                      </a:cubicBezTo>
                      <a:cubicBezTo>
                        <a:pt x="939" y="367"/>
                        <a:pt x="904" y="377"/>
                        <a:pt x="984" y="366"/>
                      </a:cubicBezTo>
                      <a:cubicBezTo>
                        <a:pt x="1010" y="340"/>
                        <a:pt x="1034" y="339"/>
                        <a:pt x="1068" y="324"/>
                      </a:cubicBezTo>
                      <a:cubicBezTo>
                        <a:pt x="1092" y="300"/>
                        <a:pt x="1079" y="303"/>
                        <a:pt x="1101" y="303"/>
                      </a:cubicBezTo>
                      <a:cubicBezTo>
                        <a:pt x="1115" y="294"/>
                        <a:pt x="1128" y="282"/>
                        <a:pt x="1143" y="276"/>
                      </a:cubicBezTo>
                      <a:cubicBezTo>
                        <a:pt x="1156" y="271"/>
                        <a:pt x="1171" y="274"/>
                        <a:pt x="1185" y="270"/>
                      </a:cubicBezTo>
                      <a:cubicBezTo>
                        <a:pt x="1197" y="267"/>
                        <a:pt x="1204" y="253"/>
                        <a:pt x="1215" y="249"/>
                      </a:cubicBezTo>
                      <a:cubicBezTo>
                        <a:pt x="1252" y="235"/>
                        <a:pt x="1248" y="253"/>
                        <a:pt x="1248" y="228"/>
                      </a:cubicBezTo>
                      <a:cubicBezTo>
                        <a:pt x="1255" y="225"/>
                        <a:pt x="1269" y="219"/>
                        <a:pt x="1269" y="219"/>
                      </a:cubicBezTo>
                      <a:cubicBezTo>
                        <a:pt x="1282" y="188"/>
                        <a:pt x="1270" y="198"/>
                        <a:pt x="1311" y="198"/>
                      </a:cubicBezTo>
                      <a:cubicBezTo>
                        <a:pt x="1349" y="176"/>
                        <a:pt x="1353" y="159"/>
                        <a:pt x="1395" y="144"/>
                      </a:cubicBezTo>
                      <a:cubicBezTo>
                        <a:pt x="1418" y="121"/>
                        <a:pt x="1416" y="133"/>
                        <a:pt x="1416" y="114"/>
                      </a:cubicBezTo>
                      <a:close/>
                    </a:path>
                  </a:pathLst>
                </a:custGeom>
                <a:pattFill prst="pct20">
                  <a:fgClr>
                    <a:srgbClr val="000000"/>
                  </a:fgClr>
                  <a:bgClr>
                    <a:srgbClr val="FFFFFF"/>
                  </a:bgClr>
                </a:patt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18803" name="Freeform 19" descr="20%"/>
                <p:cNvSpPr>
                  <a:spLocks/>
                </p:cNvSpPr>
                <p:nvPr/>
              </p:nvSpPr>
              <p:spPr bwMode="auto">
                <a:xfrm>
                  <a:off x="8064" y="4999"/>
                  <a:ext cx="1347" cy="459"/>
                </a:xfrm>
                <a:custGeom>
                  <a:avLst/>
                  <a:gdLst>
                    <a:gd name="T0" fmla="*/ 26 w 1358"/>
                    <a:gd name="T1" fmla="*/ 9 h 459"/>
                    <a:gd name="T2" fmla="*/ 17 w 1358"/>
                    <a:gd name="T3" fmla="*/ 459 h 459"/>
                    <a:gd name="T4" fmla="*/ 1316 w 1358"/>
                    <a:gd name="T5" fmla="*/ 459 h 459"/>
                    <a:gd name="T6" fmla="*/ 1277 w 1358"/>
                    <a:gd name="T7" fmla="*/ 408 h 459"/>
                    <a:gd name="T8" fmla="*/ 1295 w 1358"/>
                    <a:gd name="T9" fmla="*/ 438 h 459"/>
                    <a:gd name="T10" fmla="*/ 1307 w 1358"/>
                    <a:gd name="T11" fmla="*/ 429 h 459"/>
                    <a:gd name="T12" fmla="*/ 752 w 1358"/>
                    <a:gd name="T13" fmla="*/ 378 h 459"/>
                    <a:gd name="T14" fmla="*/ 614 w 1358"/>
                    <a:gd name="T15" fmla="*/ 336 h 459"/>
                    <a:gd name="T16" fmla="*/ 572 w 1358"/>
                    <a:gd name="T17" fmla="*/ 315 h 459"/>
                    <a:gd name="T18" fmla="*/ 563 w 1358"/>
                    <a:gd name="T19" fmla="*/ 303 h 459"/>
                    <a:gd name="T20" fmla="*/ 521 w 1358"/>
                    <a:gd name="T21" fmla="*/ 294 h 459"/>
                    <a:gd name="T22" fmla="*/ 437 w 1358"/>
                    <a:gd name="T23" fmla="*/ 261 h 459"/>
                    <a:gd name="T24" fmla="*/ 395 w 1358"/>
                    <a:gd name="T25" fmla="*/ 240 h 459"/>
                    <a:gd name="T26" fmla="*/ 374 w 1358"/>
                    <a:gd name="T27" fmla="*/ 219 h 459"/>
                    <a:gd name="T28" fmla="*/ 278 w 1358"/>
                    <a:gd name="T29" fmla="*/ 168 h 459"/>
                    <a:gd name="T30" fmla="*/ 236 w 1358"/>
                    <a:gd name="T31" fmla="*/ 147 h 459"/>
                    <a:gd name="T32" fmla="*/ 227 w 1358"/>
                    <a:gd name="T33" fmla="*/ 135 h 459"/>
                    <a:gd name="T34" fmla="*/ 173 w 1358"/>
                    <a:gd name="T35" fmla="*/ 93 h 459"/>
                    <a:gd name="T36" fmla="*/ 89 w 1358"/>
                    <a:gd name="T37" fmla="*/ 51 h 459"/>
                    <a:gd name="T38" fmla="*/ 68 w 1358"/>
                    <a:gd name="T39" fmla="*/ 30 h 459"/>
                    <a:gd name="T40" fmla="*/ 17 w 1358"/>
                    <a:gd name="T41" fmla="*/ 9 h 459"/>
                    <a:gd name="T42" fmla="*/ 5 w 1358"/>
                    <a:gd name="T43" fmla="*/ 0 h 459"/>
                    <a:gd name="T44" fmla="*/ 26 w 1358"/>
                    <a:gd name="T45" fmla="*/ 9 h 4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1358" h="459">
                      <a:moveTo>
                        <a:pt x="26" y="9"/>
                      </a:moveTo>
                      <a:cubicBezTo>
                        <a:pt x="15" y="327"/>
                        <a:pt x="17" y="177"/>
                        <a:pt x="17" y="459"/>
                      </a:cubicBezTo>
                      <a:cubicBezTo>
                        <a:pt x="450" y="459"/>
                        <a:pt x="883" y="459"/>
                        <a:pt x="1316" y="459"/>
                      </a:cubicBezTo>
                      <a:cubicBezTo>
                        <a:pt x="1310" y="409"/>
                        <a:pt x="1315" y="358"/>
                        <a:pt x="1277" y="408"/>
                      </a:cubicBezTo>
                      <a:cubicBezTo>
                        <a:pt x="1282" y="419"/>
                        <a:pt x="1283" y="438"/>
                        <a:pt x="1295" y="438"/>
                      </a:cubicBezTo>
                      <a:cubicBezTo>
                        <a:pt x="1358" y="438"/>
                        <a:pt x="1326" y="429"/>
                        <a:pt x="1307" y="429"/>
                      </a:cubicBezTo>
                      <a:cubicBezTo>
                        <a:pt x="1117" y="449"/>
                        <a:pt x="940" y="394"/>
                        <a:pt x="752" y="378"/>
                      </a:cubicBezTo>
                      <a:cubicBezTo>
                        <a:pt x="707" y="333"/>
                        <a:pt x="696" y="344"/>
                        <a:pt x="614" y="336"/>
                      </a:cubicBezTo>
                      <a:cubicBezTo>
                        <a:pt x="598" y="330"/>
                        <a:pt x="584" y="327"/>
                        <a:pt x="572" y="315"/>
                      </a:cubicBezTo>
                      <a:cubicBezTo>
                        <a:pt x="568" y="311"/>
                        <a:pt x="568" y="305"/>
                        <a:pt x="563" y="303"/>
                      </a:cubicBezTo>
                      <a:cubicBezTo>
                        <a:pt x="550" y="298"/>
                        <a:pt x="535" y="297"/>
                        <a:pt x="521" y="294"/>
                      </a:cubicBezTo>
                      <a:cubicBezTo>
                        <a:pt x="493" y="278"/>
                        <a:pt x="469" y="270"/>
                        <a:pt x="437" y="261"/>
                      </a:cubicBezTo>
                      <a:cubicBezTo>
                        <a:pt x="410" y="241"/>
                        <a:pt x="443" y="264"/>
                        <a:pt x="395" y="240"/>
                      </a:cubicBezTo>
                      <a:cubicBezTo>
                        <a:pt x="361" y="223"/>
                        <a:pt x="404" y="240"/>
                        <a:pt x="374" y="219"/>
                      </a:cubicBezTo>
                      <a:cubicBezTo>
                        <a:pt x="346" y="199"/>
                        <a:pt x="310" y="182"/>
                        <a:pt x="278" y="168"/>
                      </a:cubicBezTo>
                      <a:cubicBezTo>
                        <a:pt x="258" y="141"/>
                        <a:pt x="284" y="171"/>
                        <a:pt x="236" y="147"/>
                      </a:cubicBezTo>
                      <a:cubicBezTo>
                        <a:pt x="232" y="145"/>
                        <a:pt x="231" y="139"/>
                        <a:pt x="227" y="135"/>
                      </a:cubicBezTo>
                      <a:cubicBezTo>
                        <a:pt x="211" y="119"/>
                        <a:pt x="190" y="110"/>
                        <a:pt x="173" y="93"/>
                      </a:cubicBezTo>
                      <a:cubicBezTo>
                        <a:pt x="162" y="82"/>
                        <a:pt x="103" y="56"/>
                        <a:pt x="89" y="51"/>
                      </a:cubicBezTo>
                      <a:cubicBezTo>
                        <a:pt x="82" y="44"/>
                        <a:pt x="77" y="34"/>
                        <a:pt x="68" y="30"/>
                      </a:cubicBezTo>
                      <a:cubicBezTo>
                        <a:pt x="51" y="23"/>
                        <a:pt x="32" y="20"/>
                        <a:pt x="17" y="9"/>
                      </a:cubicBezTo>
                      <a:cubicBezTo>
                        <a:pt x="13" y="6"/>
                        <a:pt x="0" y="0"/>
                        <a:pt x="5" y="0"/>
                      </a:cubicBezTo>
                      <a:cubicBezTo>
                        <a:pt x="13" y="0"/>
                        <a:pt x="26" y="9"/>
                        <a:pt x="26" y="9"/>
                      </a:cubicBezTo>
                      <a:close/>
                    </a:path>
                  </a:pathLst>
                </a:custGeom>
                <a:pattFill prst="pct20">
                  <a:fgClr>
                    <a:srgbClr val="000000"/>
                  </a:fgClr>
                  <a:bgClr>
                    <a:srgbClr val="FFFFFF"/>
                  </a:bgClr>
                </a:patt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>
                    <a:solidFill>
                      <a:srgbClr val="000000"/>
                    </a:solidFill>
                  </a:endParaRPr>
                </a:p>
              </p:txBody>
            </p:sp>
          </p:grpSp>
          <p:sp>
            <p:nvSpPr>
              <p:cNvPr id="118804" name="Text Box 20"/>
              <p:cNvSpPr txBox="1">
                <a:spLocks noChangeArrowheads="1"/>
              </p:cNvSpPr>
              <p:nvPr/>
            </p:nvSpPr>
            <p:spPr bwMode="auto">
              <a:xfrm>
                <a:off x="8640" y="4936"/>
                <a:ext cx="360" cy="2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>
                    <a:solidFill>
                      <a:srgbClr val="000000"/>
                    </a:solidFill>
                    <a:sym typeface="Symbol" pitchFamily="18" charset="2"/>
                  </a:rPr>
                  <a:t></a:t>
                </a:r>
                <a:r>
                  <a:rPr lang="en-US" sz="1200">
                    <a:solidFill>
                      <a:srgbClr val="000000"/>
                    </a:solidFill>
                  </a:rPr>
                  <a:t>/2</a:t>
                </a:r>
                <a:endParaRPr lang="en-US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118805" name="Text Box 21"/>
            <p:cNvSpPr txBox="1">
              <a:spLocks noChangeArrowheads="1"/>
            </p:cNvSpPr>
            <p:nvPr/>
          </p:nvSpPr>
          <p:spPr bwMode="auto">
            <a:xfrm>
              <a:off x="3425" y="1653"/>
              <a:ext cx="1543" cy="579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 marL="347663" indent="-347663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461963">
                <a:defRPr>
                  <a:solidFill>
                    <a:schemeClr val="tx1"/>
                  </a:solidFill>
                  <a:latin typeface="Arial" charset="0"/>
                </a:defRPr>
              </a:lvl2pPr>
              <a:lvl3pPr>
                <a:defRPr>
                  <a:solidFill>
                    <a:schemeClr val="tx1"/>
                  </a:solidFill>
                  <a:latin typeface="Arial" charset="0"/>
                </a:defRPr>
              </a:lvl3pPr>
              <a:lvl4pPr>
                <a:defRPr>
                  <a:solidFill>
                    <a:schemeClr val="tx1"/>
                  </a:solidFill>
                  <a:latin typeface="Arial" charset="0"/>
                </a:defRPr>
              </a:lvl4pPr>
              <a:lvl5pPr>
                <a:defRPr>
                  <a:solidFill>
                    <a:schemeClr val="tx1"/>
                  </a:solidFill>
                  <a:latin typeface="Arial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srgbClr val="000000"/>
                  </a:solidFill>
                  <a:sym typeface="Symbol" pitchFamily="18" charset="2"/>
                </a:rPr>
                <a:t></a:t>
              </a:r>
              <a:r>
                <a:rPr lang="en-US" sz="2400" dirty="0">
                  <a:solidFill>
                    <a:srgbClr val="000000"/>
                  </a:solidFill>
                </a:rPr>
                <a:t> - Probability of saying a process changed when it did not</a:t>
              </a:r>
            </a:p>
          </p:txBody>
        </p:sp>
      </p:grpSp>
      <p:sp>
        <p:nvSpPr>
          <p:cNvPr id="118806" name="Rectangle 2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941387"/>
          </a:xfrm>
        </p:spPr>
        <p:txBody>
          <a:bodyPr/>
          <a:lstStyle/>
          <a:p>
            <a:r>
              <a:rPr lang="en-US"/>
              <a:t>Type </a:t>
            </a:r>
            <a:r>
              <a:rPr lang="en-US">
                <a:latin typeface="Times New Roman" pitchFamily="18" charset="0"/>
              </a:rPr>
              <a:t>I</a:t>
            </a:r>
            <a:r>
              <a:rPr lang="en-US"/>
              <a:t> Error</a:t>
            </a:r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60119" y="5883161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460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20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68" name="Rectangle 28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739775"/>
          </a:xfrm>
        </p:spPr>
        <p:txBody>
          <a:bodyPr/>
          <a:lstStyle/>
          <a:p>
            <a:r>
              <a:rPr lang="en-US" sz="4000"/>
              <a:t>Type </a:t>
            </a:r>
            <a:r>
              <a:rPr lang="en-US" sz="4000">
                <a:latin typeface="Times New Roman" pitchFamily="18" charset="0"/>
              </a:rPr>
              <a:t>II</a:t>
            </a:r>
            <a:r>
              <a:rPr lang="en-US" sz="4000"/>
              <a:t> Error</a:t>
            </a:r>
          </a:p>
        </p:txBody>
      </p:sp>
      <p:sp>
        <p:nvSpPr>
          <p:cNvPr id="46" name="Text Box 26"/>
          <p:cNvSpPr txBox="1">
            <a:spLocks noChangeArrowheads="1"/>
          </p:cNvSpPr>
          <p:nvPr/>
        </p:nvSpPr>
        <p:spPr bwMode="auto">
          <a:xfrm>
            <a:off x="5936090" y="3156007"/>
            <a:ext cx="2652915" cy="663576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</a:rPr>
              <a:t>1-</a:t>
            </a:r>
            <a:r>
              <a:rPr lang="en-US" dirty="0">
                <a:solidFill>
                  <a:srgbClr val="000000"/>
                </a:solidFill>
                <a:sym typeface="Symbol" pitchFamily="18" charset="2"/>
              </a:rPr>
              <a:t></a:t>
            </a:r>
            <a:r>
              <a:rPr lang="en-US" dirty="0">
                <a:solidFill>
                  <a:srgbClr val="000000"/>
                </a:solidFill>
              </a:rPr>
              <a:t> = Power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</a:rPr>
              <a:t>Ability to detect change</a:t>
            </a:r>
          </a:p>
        </p:txBody>
      </p:sp>
      <p:grpSp>
        <p:nvGrpSpPr>
          <p:cNvPr id="47" name="Group 33"/>
          <p:cNvGrpSpPr>
            <a:grpSpLocks/>
          </p:cNvGrpSpPr>
          <p:nvPr/>
        </p:nvGrpSpPr>
        <p:grpSpPr bwMode="auto">
          <a:xfrm>
            <a:off x="457200" y="1193800"/>
            <a:ext cx="7332663" cy="4849813"/>
            <a:chOff x="726" y="1020"/>
            <a:chExt cx="4181" cy="2407"/>
          </a:xfrm>
        </p:grpSpPr>
        <p:sp>
          <p:nvSpPr>
            <p:cNvPr id="48" name="Line 6"/>
            <p:cNvSpPr>
              <a:spLocks noChangeShapeType="1"/>
            </p:cNvSpPr>
            <p:nvPr/>
          </p:nvSpPr>
          <p:spPr bwMode="auto">
            <a:xfrm>
              <a:off x="1507" y="2769"/>
              <a:ext cx="0" cy="65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49" name="Line 7"/>
            <p:cNvSpPr>
              <a:spLocks noChangeShapeType="1"/>
            </p:cNvSpPr>
            <p:nvPr/>
          </p:nvSpPr>
          <p:spPr bwMode="auto">
            <a:xfrm>
              <a:off x="2922" y="2012"/>
              <a:ext cx="17" cy="141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grpSp>
          <p:nvGrpSpPr>
            <p:cNvPr id="50" name="Group 32"/>
            <p:cNvGrpSpPr>
              <a:grpSpLocks/>
            </p:cNvGrpSpPr>
            <p:nvPr/>
          </p:nvGrpSpPr>
          <p:grpSpPr bwMode="auto">
            <a:xfrm>
              <a:off x="726" y="1020"/>
              <a:ext cx="4181" cy="2152"/>
              <a:chOff x="726" y="1020"/>
              <a:chExt cx="4181" cy="2152"/>
            </a:xfrm>
          </p:grpSpPr>
          <p:grpSp>
            <p:nvGrpSpPr>
              <p:cNvPr id="51" name="Group 31"/>
              <p:cNvGrpSpPr>
                <a:grpSpLocks/>
              </p:cNvGrpSpPr>
              <p:nvPr/>
            </p:nvGrpSpPr>
            <p:grpSpPr bwMode="auto">
              <a:xfrm>
                <a:off x="1783" y="1702"/>
                <a:ext cx="3124" cy="1259"/>
                <a:chOff x="1783" y="1702"/>
                <a:chExt cx="3124" cy="1259"/>
              </a:xfrm>
            </p:grpSpPr>
            <p:grpSp>
              <p:nvGrpSpPr>
                <p:cNvPr id="66" name="Group 10"/>
                <p:cNvGrpSpPr>
                  <a:grpSpLocks/>
                </p:cNvGrpSpPr>
                <p:nvPr/>
              </p:nvGrpSpPr>
              <p:grpSpPr bwMode="auto">
                <a:xfrm>
                  <a:off x="1890" y="1702"/>
                  <a:ext cx="2819" cy="1244"/>
                  <a:chOff x="4829" y="8874"/>
                  <a:chExt cx="2634" cy="2710"/>
                </a:xfrm>
              </p:grpSpPr>
              <p:sp>
                <p:nvSpPr>
                  <p:cNvPr id="68" name="Freeform 11"/>
                  <p:cNvSpPr>
                    <a:spLocks/>
                  </p:cNvSpPr>
                  <p:nvPr/>
                </p:nvSpPr>
                <p:spPr bwMode="auto">
                  <a:xfrm>
                    <a:off x="4829" y="8874"/>
                    <a:ext cx="1317" cy="2710"/>
                  </a:xfrm>
                  <a:custGeom>
                    <a:avLst/>
                    <a:gdLst>
                      <a:gd name="T0" fmla="*/ 0 w 1317"/>
                      <a:gd name="T1" fmla="*/ 2699 h 2710"/>
                      <a:gd name="T2" fmla="*/ 439 w 1317"/>
                      <a:gd name="T3" fmla="*/ 2576 h 2710"/>
                      <a:gd name="T4" fmla="*/ 843 w 1317"/>
                      <a:gd name="T5" fmla="*/ 1891 h 2710"/>
                      <a:gd name="T6" fmla="*/ 984 w 1317"/>
                      <a:gd name="T7" fmla="*/ 978 h 2710"/>
                      <a:gd name="T8" fmla="*/ 1169 w 1317"/>
                      <a:gd name="T9" fmla="*/ 152 h 2710"/>
                      <a:gd name="T10" fmla="*/ 1317 w 1317"/>
                      <a:gd name="T11" fmla="*/ 65 h 27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1317" h="2710">
                        <a:moveTo>
                          <a:pt x="0" y="2699"/>
                        </a:moveTo>
                        <a:cubicBezTo>
                          <a:pt x="149" y="2704"/>
                          <a:pt x="299" y="2710"/>
                          <a:pt x="439" y="2576"/>
                        </a:cubicBezTo>
                        <a:cubicBezTo>
                          <a:pt x="579" y="2442"/>
                          <a:pt x="752" y="2157"/>
                          <a:pt x="843" y="1891"/>
                        </a:cubicBezTo>
                        <a:cubicBezTo>
                          <a:pt x="934" y="1625"/>
                          <a:pt x="930" y="1268"/>
                          <a:pt x="984" y="978"/>
                        </a:cubicBezTo>
                        <a:cubicBezTo>
                          <a:pt x="1038" y="688"/>
                          <a:pt x="1113" y="304"/>
                          <a:pt x="1169" y="152"/>
                        </a:cubicBezTo>
                        <a:cubicBezTo>
                          <a:pt x="1225" y="0"/>
                          <a:pt x="1292" y="77"/>
                          <a:pt x="1317" y="65"/>
                        </a:cubicBezTo>
                      </a:path>
                    </a:pathLst>
                  </a:cu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69" name="Freeform 12"/>
                  <p:cNvSpPr>
                    <a:spLocks/>
                  </p:cNvSpPr>
                  <p:nvPr/>
                </p:nvSpPr>
                <p:spPr bwMode="auto">
                  <a:xfrm flipH="1">
                    <a:off x="6146" y="8874"/>
                    <a:ext cx="1317" cy="2710"/>
                  </a:xfrm>
                  <a:custGeom>
                    <a:avLst/>
                    <a:gdLst>
                      <a:gd name="T0" fmla="*/ 0 w 1317"/>
                      <a:gd name="T1" fmla="*/ 2699 h 2710"/>
                      <a:gd name="T2" fmla="*/ 439 w 1317"/>
                      <a:gd name="T3" fmla="*/ 2576 h 2710"/>
                      <a:gd name="T4" fmla="*/ 843 w 1317"/>
                      <a:gd name="T5" fmla="*/ 1891 h 2710"/>
                      <a:gd name="T6" fmla="*/ 984 w 1317"/>
                      <a:gd name="T7" fmla="*/ 978 h 2710"/>
                      <a:gd name="T8" fmla="*/ 1169 w 1317"/>
                      <a:gd name="T9" fmla="*/ 152 h 2710"/>
                      <a:gd name="T10" fmla="*/ 1317 w 1317"/>
                      <a:gd name="T11" fmla="*/ 65 h 27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1317" h="2710">
                        <a:moveTo>
                          <a:pt x="0" y="2699"/>
                        </a:moveTo>
                        <a:cubicBezTo>
                          <a:pt x="149" y="2704"/>
                          <a:pt x="299" y="2710"/>
                          <a:pt x="439" y="2576"/>
                        </a:cubicBezTo>
                        <a:cubicBezTo>
                          <a:pt x="579" y="2442"/>
                          <a:pt x="752" y="2157"/>
                          <a:pt x="843" y="1891"/>
                        </a:cubicBezTo>
                        <a:cubicBezTo>
                          <a:pt x="934" y="1625"/>
                          <a:pt x="930" y="1268"/>
                          <a:pt x="984" y="978"/>
                        </a:cubicBezTo>
                        <a:cubicBezTo>
                          <a:pt x="1038" y="688"/>
                          <a:pt x="1113" y="304"/>
                          <a:pt x="1169" y="152"/>
                        </a:cubicBezTo>
                        <a:cubicBezTo>
                          <a:pt x="1225" y="0"/>
                          <a:pt x="1292" y="77"/>
                          <a:pt x="1317" y="65"/>
                        </a:cubicBezTo>
                      </a:path>
                    </a:pathLst>
                  </a:cu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</a:endParaRPr>
                  </a:p>
                </p:txBody>
              </p:sp>
            </p:grpSp>
            <p:sp>
              <p:nvSpPr>
                <p:cNvPr id="67" name="Line 13"/>
                <p:cNvSpPr>
                  <a:spLocks noChangeShapeType="1"/>
                </p:cNvSpPr>
                <p:nvPr/>
              </p:nvSpPr>
              <p:spPr bwMode="auto">
                <a:xfrm flipV="1">
                  <a:off x="1783" y="2961"/>
                  <a:ext cx="3124" cy="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52" name="Group 30"/>
              <p:cNvGrpSpPr>
                <a:grpSpLocks/>
              </p:cNvGrpSpPr>
              <p:nvPr/>
            </p:nvGrpSpPr>
            <p:grpSpPr bwMode="auto">
              <a:xfrm>
                <a:off x="726" y="1020"/>
                <a:ext cx="3801" cy="2152"/>
                <a:chOff x="726" y="1020"/>
                <a:chExt cx="3801" cy="2152"/>
              </a:xfrm>
            </p:grpSpPr>
            <p:sp>
              <p:nvSpPr>
                <p:cNvPr id="53" name="Text Box 15"/>
                <p:cNvSpPr txBox="1">
                  <a:spLocks noChangeArrowheads="1"/>
                </p:cNvSpPr>
                <p:nvPr/>
              </p:nvSpPr>
              <p:spPr bwMode="auto">
                <a:xfrm>
                  <a:off x="2158" y="3044"/>
                  <a:ext cx="130" cy="128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200">
                      <a:solidFill>
                        <a:srgbClr val="000000"/>
                      </a:solidFill>
                      <a:sym typeface="Symbol" pitchFamily="18" charset="2"/>
                    </a:rPr>
                    <a:t></a:t>
                  </a:r>
                  <a:r>
                    <a:rPr lang="en-US" sz="1200" baseline="-25000">
                      <a:solidFill>
                        <a:srgbClr val="000000"/>
                      </a:solidFill>
                    </a:rPr>
                    <a:t>0</a:t>
                  </a:r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54" name="Text Box 16"/>
                <p:cNvSpPr txBox="1">
                  <a:spLocks noChangeArrowheads="1"/>
                </p:cNvSpPr>
                <p:nvPr/>
              </p:nvSpPr>
              <p:spPr bwMode="auto">
                <a:xfrm>
                  <a:off x="1116" y="2724"/>
                  <a:ext cx="163" cy="128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200">
                      <a:solidFill>
                        <a:srgbClr val="000000"/>
                      </a:solidFill>
                      <a:sym typeface="Symbol" pitchFamily="18" charset="2"/>
                    </a:rPr>
                    <a:t></a:t>
                  </a:r>
                  <a:r>
                    <a:rPr lang="en-US" sz="1200">
                      <a:solidFill>
                        <a:srgbClr val="000000"/>
                      </a:solidFill>
                    </a:rPr>
                    <a:t>/2</a:t>
                  </a:r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grpSp>
              <p:nvGrpSpPr>
                <p:cNvPr id="55" name="Group 17"/>
                <p:cNvGrpSpPr>
                  <a:grpSpLocks/>
                </p:cNvGrpSpPr>
                <p:nvPr/>
              </p:nvGrpSpPr>
              <p:grpSpPr bwMode="auto">
                <a:xfrm>
                  <a:off x="726" y="1702"/>
                  <a:ext cx="3124" cy="1259"/>
                  <a:chOff x="3600" y="3356"/>
                  <a:chExt cx="5184" cy="2836"/>
                </a:xfrm>
              </p:grpSpPr>
              <p:grpSp>
                <p:nvGrpSpPr>
                  <p:cNvPr id="62" name="Group 18"/>
                  <p:cNvGrpSpPr>
                    <a:grpSpLocks/>
                  </p:cNvGrpSpPr>
                  <p:nvPr/>
                </p:nvGrpSpPr>
                <p:grpSpPr bwMode="auto">
                  <a:xfrm>
                    <a:off x="3777" y="3356"/>
                    <a:ext cx="4679" cy="2803"/>
                    <a:chOff x="4829" y="8874"/>
                    <a:chExt cx="2634" cy="2710"/>
                  </a:xfrm>
                </p:grpSpPr>
                <p:sp>
                  <p:nvSpPr>
                    <p:cNvPr id="64" name="Freeform 19"/>
                    <p:cNvSpPr>
                      <a:spLocks/>
                    </p:cNvSpPr>
                    <p:nvPr/>
                  </p:nvSpPr>
                  <p:spPr bwMode="auto">
                    <a:xfrm>
                      <a:off x="4829" y="8874"/>
                      <a:ext cx="1317" cy="2710"/>
                    </a:xfrm>
                    <a:custGeom>
                      <a:avLst/>
                      <a:gdLst>
                        <a:gd name="T0" fmla="*/ 0 w 1317"/>
                        <a:gd name="T1" fmla="*/ 2699 h 2710"/>
                        <a:gd name="T2" fmla="*/ 439 w 1317"/>
                        <a:gd name="T3" fmla="*/ 2576 h 2710"/>
                        <a:gd name="T4" fmla="*/ 843 w 1317"/>
                        <a:gd name="T5" fmla="*/ 1891 h 2710"/>
                        <a:gd name="T6" fmla="*/ 984 w 1317"/>
                        <a:gd name="T7" fmla="*/ 978 h 2710"/>
                        <a:gd name="T8" fmla="*/ 1169 w 1317"/>
                        <a:gd name="T9" fmla="*/ 152 h 2710"/>
                        <a:gd name="T10" fmla="*/ 1317 w 1317"/>
                        <a:gd name="T11" fmla="*/ 65 h 271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1317" h="2710">
                          <a:moveTo>
                            <a:pt x="0" y="2699"/>
                          </a:moveTo>
                          <a:cubicBezTo>
                            <a:pt x="149" y="2704"/>
                            <a:pt x="299" y="2710"/>
                            <a:pt x="439" y="2576"/>
                          </a:cubicBezTo>
                          <a:cubicBezTo>
                            <a:pt x="579" y="2442"/>
                            <a:pt x="752" y="2157"/>
                            <a:pt x="843" y="1891"/>
                          </a:cubicBezTo>
                          <a:cubicBezTo>
                            <a:pt x="934" y="1625"/>
                            <a:pt x="930" y="1268"/>
                            <a:pt x="984" y="978"/>
                          </a:cubicBezTo>
                          <a:cubicBezTo>
                            <a:pt x="1038" y="688"/>
                            <a:pt x="1113" y="304"/>
                            <a:pt x="1169" y="152"/>
                          </a:cubicBezTo>
                          <a:cubicBezTo>
                            <a:pt x="1225" y="0"/>
                            <a:pt x="1292" y="77"/>
                            <a:pt x="1317" y="65"/>
                          </a:cubicBezTo>
                        </a:path>
                      </a:pathLst>
                    </a:cu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pPr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>
                        <a:solidFill>
                          <a:srgbClr val="000000"/>
                        </a:solidFill>
                      </a:endParaRPr>
                    </a:p>
                  </p:txBody>
                </p:sp>
                <p:sp>
                  <p:nvSpPr>
                    <p:cNvPr id="65" name="Freeform 20"/>
                    <p:cNvSpPr>
                      <a:spLocks/>
                    </p:cNvSpPr>
                    <p:nvPr/>
                  </p:nvSpPr>
                  <p:spPr bwMode="auto">
                    <a:xfrm flipH="1">
                      <a:off x="6146" y="8874"/>
                      <a:ext cx="1317" cy="2710"/>
                    </a:xfrm>
                    <a:custGeom>
                      <a:avLst/>
                      <a:gdLst>
                        <a:gd name="T0" fmla="*/ 0 w 1317"/>
                        <a:gd name="T1" fmla="*/ 2699 h 2710"/>
                        <a:gd name="T2" fmla="*/ 439 w 1317"/>
                        <a:gd name="T3" fmla="*/ 2576 h 2710"/>
                        <a:gd name="T4" fmla="*/ 843 w 1317"/>
                        <a:gd name="T5" fmla="*/ 1891 h 2710"/>
                        <a:gd name="T6" fmla="*/ 984 w 1317"/>
                        <a:gd name="T7" fmla="*/ 978 h 2710"/>
                        <a:gd name="T8" fmla="*/ 1169 w 1317"/>
                        <a:gd name="T9" fmla="*/ 152 h 2710"/>
                        <a:gd name="T10" fmla="*/ 1317 w 1317"/>
                        <a:gd name="T11" fmla="*/ 65 h 271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1317" h="2710">
                          <a:moveTo>
                            <a:pt x="0" y="2699"/>
                          </a:moveTo>
                          <a:cubicBezTo>
                            <a:pt x="149" y="2704"/>
                            <a:pt x="299" y="2710"/>
                            <a:pt x="439" y="2576"/>
                          </a:cubicBezTo>
                          <a:cubicBezTo>
                            <a:pt x="579" y="2442"/>
                            <a:pt x="752" y="2157"/>
                            <a:pt x="843" y="1891"/>
                          </a:cubicBezTo>
                          <a:cubicBezTo>
                            <a:pt x="934" y="1625"/>
                            <a:pt x="930" y="1268"/>
                            <a:pt x="984" y="978"/>
                          </a:cubicBezTo>
                          <a:cubicBezTo>
                            <a:pt x="1038" y="688"/>
                            <a:pt x="1113" y="304"/>
                            <a:pt x="1169" y="152"/>
                          </a:cubicBezTo>
                          <a:cubicBezTo>
                            <a:pt x="1225" y="0"/>
                            <a:pt x="1292" y="77"/>
                            <a:pt x="1317" y="65"/>
                          </a:cubicBezTo>
                        </a:path>
                      </a:pathLst>
                    </a:cu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pPr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>
                        <a:solidFill>
                          <a:srgbClr val="000000"/>
                        </a:solidFill>
                      </a:endParaRPr>
                    </a:p>
                  </p:txBody>
                </p:sp>
              </p:grpSp>
              <p:sp>
                <p:nvSpPr>
                  <p:cNvPr id="63" name="Line 21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600" y="6192"/>
                    <a:ext cx="5184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</a:endParaRPr>
                  </a:p>
                </p:txBody>
              </p:sp>
            </p:grpSp>
            <p:sp>
              <p:nvSpPr>
                <p:cNvPr id="56" name="Freeform 22" descr="20%"/>
                <p:cNvSpPr>
                  <a:spLocks/>
                </p:cNvSpPr>
                <p:nvPr/>
              </p:nvSpPr>
              <p:spPr bwMode="auto">
                <a:xfrm>
                  <a:off x="860" y="2730"/>
                  <a:ext cx="641" cy="254"/>
                </a:xfrm>
                <a:custGeom>
                  <a:avLst/>
                  <a:gdLst>
                    <a:gd name="T0" fmla="*/ 1416 w 1418"/>
                    <a:gd name="T1" fmla="*/ 114 h 573"/>
                    <a:gd name="T2" fmla="*/ 1416 w 1418"/>
                    <a:gd name="T3" fmla="*/ 522 h 573"/>
                    <a:gd name="T4" fmla="*/ 1407 w 1418"/>
                    <a:gd name="T5" fmla="*/ 513 h 573"/>
                    <a:gd name="T6" fmla="*/ 1404 w 1418"/>
                    <a:gd name="T7" fmla="*/ 501 h 573"/>
                    <a:gd name="T8" fmla="*/ 0 w 1418"/>
                    <a:gd name="T9" fmla="*/ 492 h 573"/>
                    <a:gd name="T10" fmla="*/ 513 w 1418"/>
                    <a:gd name="T11" fmla="*/ 471 h 573"/>
                    <a:gd name="T12" fmla="*/ 807 w 1418"/>
                    <a:gd name="T13" fmla="*/ 417 h 573"/>
                    <a:gd name="T14" fmla="*/ 849 w 1418"/>
                    <a:gd name="T15" fmla="*/ 387 h 573"/>
                    <a:gd name="T16" fmla="*/ 858 w 1418"/>
                    <a:gd name="T17" fmla="*/ 375 h 573"/>
                    <a:gd name="T18" fmla="*/ 849 w 1418"/>
                    <a:gd name="T19" fmla="*/ 384 h 573"/>
                    <a:gd name="T20" fmla="*/ 828 w 1418"/>
                    <a:gd name="T21" fmla="*/ 405 h 573"/>
                    <a:gd name="T22" fmla="*/ 849 w 1418"/>
                    <a:gd name="T23" fmla="*/ 429 h 573"/>
                    <a:gd name="T24" fmla="*/ 900 w 1418"/>
                    <a:gd name="T25" fmla="*/ 396 h 573"/>
                    <a:gd name="T26" fmla="*/ 984 w 1418"/>
                    <a:gd name="T27" fmla="*/ 366 h 573"/>
                    <a:gd name="T28" fmla="*/ 1068 w 1418"/>
                    <a:gd name="T29" fmla="*/ 324 h 573"/>
                    <a:gd name="T30" fmla="*/ 1101 w 1418"/>
                    <a:gd name="T31" fmla="*/ 303 h 573"/>
                    <a:gd name="T32" fmla="*/ 1143 w 1418"/>
                    <a:gd name="T33" fmla="*/ 276 h 573"/>
                    <a:gd name="T34" fmla="*/ 1185 w 1418"/>
                    <a:gd name="T35" fmla="*/ 270 h 573"/>
                    <a:gd name="T36" fmla="*/ 1215 w 1418"/>
                    <a:gd name="T37" fmla="*/ 249 h 573"/>
                    <a:gd name="T38" fmla="*/ 1248 w 1418"/>
                    <a:gd name="T39" fmla="*/ 228 h 573"/>
                    <a:gd name="T40" fmla="*/ 1269 w 1418"/>
                    <a:gd name="T41" fmla="*/ 219 h 573"/>
                    <a:gd name="T42" fmla="*/ 1311 w 1418"/>
                    <a:gd name="T43" fmla="*/ 198 h 573"/>
                    <a:gd name="T44" fmla="*/ 1395 w 1418"/>
                    <a:gd name="T45" fmla="*/ 144 h 573"/>
                    <a:gd name="T46" fmla="*/ 1416 w 1418"/>
                    <a:gd name="T47" fmla="*/ 114 h 5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1418" h="573">
                      <a:moveTo>
                        <a:pt x="1416" y="114"/>
                      </a:moveTo>
                      <a:cubicBezTo>
                        <a:pt x="1394" y="573"/>
                        <a:pt x="1416" y="0"/>
                        <a:pt x="1416" y="522"/>
                      </a:cubicBezTo>
                      <a:cubicBezTo>
                        <a:pt x="1416" y="526"/>
                        <a:pt x="1410" y="516"/>
                        <a:pt x="1407" y="513"/>
                      </a:cubicBezTo>
                      <a:cubicBezTo>
                        <a:pt x="1406" y="509"/>
                        <a:pt x="1404" y="501"/>
                        <a:pt x="1404" y="501"/>
                      </a:cubicBezTo>
                      <a:cubicBezTo>
                        <a:pt x="6" y="492"/>
                        <a:pt x="474" y="492"/>
                        <a:pt x="0" y="492"/>
                      </a:cubicBezTo>
                      <a:cubicBezTo>
                        <a:pt x="135" y="488"/>
                        <a:pt x="354" y="486"/>
                        <a:pt x="513" y="471"/>
                      </a:cubicBezTo>
                      <a:cubicBezTo>
                        <a:pt x="615" y="461"/>
                        <a:pt x="707" y="431"/>
                        <a:pt x="807" y="417"/>
                      </a:cubicBezTo>
                      <a:cubicBezTo>
                        <a:pt x="848" y="405"/>
                        <a:pt x="829" y="418"/>
                        <a:pt x="849" y="387"/>
                      </a:cubicBezTo>
                      <a:cubicBezTo>
                        <a:pt x="852" y="383"/>
                        <a:pt x="858" y="380"/>
                        <a:pt x="858" y="375"/>
                      </a:cubicBezTo>
                      <a:cubicBezTo>
                        <a:pt x="858" y="371"/>
                        <a:pt x="852" y="381"/>
                        <a:pt x="849" y="384"/>
                      </a:cubicBezTo>
                      <a:cubicBezTo>
                        <a:pt x="832" y="404"/>
                        <a:pt x="849" y="389"/>
                        <a:pt x="828" y="405"/>
                      </a:cubicBezTo>
                      <a:cubicBezTo>
                        <a:pt x="815" y="436"/>
                        <a:pt x="815" y="444"/>
                        <a:pt x="849" y="429"/>
                      </a:cubicBezTo>
                      <a:cubicBezTo>
                        <a:pt x="827" y="400"/>
                        <a:pt x="876" y="402"/>
                        <a:pt x="900" y="396"/>
                      </a:cubicBezTo>
                      <a:cubicBezTo>
                        <a:pt x="939" y="367"/>
                        <a:pt x="904" y="377"/>
                        <a:pt x="984" y="366"/>
                      </a:cubicBezTo>
                      <a:cubicBezTo>
                        <a:pt x="1010" y="340"/>
                        <a:pt x="1034" y="339"/>
                        <a:pt x="1068" y="324"/>
                      </a:cubicBezTo>
                      <a:cubicBezTo>
                        <a:pt x="1092" y="300"/>
                        <a:pt x="1079" y="303"/>
                        <a:pt x="1101" y="303"/>
                      </a:cubicBezTo>
                      <a:cubicBezTo>
                        <a:pt x="1115" y="294"/>
                        <a:pt x="1128" y="282"/>
                        <a:pt x="1143" y="276"/>
                      </a:cubicBezTo>
                      <a:cubicBezTo>
                        <a:pt x="1156" y="271"/>
                        <a:pt x="1171" y="274"/>
                        <a:pt x="1185" y="270"/>
                      </a:cubicBezTo>
                      <a:cubicBezTo>
                        <a:pt x="1197" y="267"/>
                        <a:pt x="1204" y="253"/>
                        <a:pt x="1215" y="249"/>
                      </a:cubicBezTo>
                      <a:cubicBezTo>
                        <a:pt x="1252" y="235"/>
                        <a:pt x="1248" y="253"/>
                        <a:pt x="1248" y="228"/>
                      </a:cubicBezTo>
                      <a:cubicBezTo>
                        <a:pt x="1255" y="225"/>
                        <a:pt x="1269" y="219"/>
                        <a:pt x="1269" y="219"/>
                      </a:cubicBezTo>
                      <a:cubicBezTo>
                        <a:pt x="1282" y="188"/>
                        <a:pt x="1270" y="198"/>
                        <a:pt x="1311" y="198"/>
                      </a:cubicBezTo>
                      <a:cubicBezTo>
                        <a:pt x="1349" y="176"/>
                        <a:pt x="1353" y="159"/>
                        <a:pt x="1395" y="144"/>
                      </a:cubicBezTo>
                      <a:cubicBezTo>
                        <a:pt x="1418" y="121"/>
                        <a:pt x="1416" y="133"/>
                        <a:pt x="1416" y="114"/>
                      </a:cubicBezTo>
                      <a:close/>
                    </a:path>
                  </a:pathLst>
                </a:custGeom>
                <a:pattFill prst="pct20">
                  <a:fgClr>
                    <a:srgbClr val="000000"/>
                  </a:fgClr>
                  <a:bgClr>
                    <a:srgbClr val="FFFFFF"/>
                  </a:bgClr>
                </a:patt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57" name="Freeform 23" descr="20%"/>
                <p:cNvSpPr>
                  <a:spLocks/>
                </p:cNvSpPr>
                <p:nvPr/>
              </p:nvSpPr>
              <p:spPr bwMode="auto">
                <a:xfrm>
                  <a:off x="2939" y="2752"/>
                  <a:ext cx="609" cy="204"/>
                </a:xfrm>
                <a:custGeom>
                  <a:avLst/>
                  <a:gdLst>
                    <a:gd name="T0" fmla="*/ 26 w 1358"/>
                    <a:gd name="T1" fmla="*/ 9 h 459"/>
                    <a:gd name="T2" fmla="*/ 17 w 1358"/>
                    <a:gd name="T3" fmla="*/ 459 h 459"/>
                    <a:gd name="T4" fmla="*/ 1316 w 1358"/>
                    <a:gd name="T5" fmla="*/ 459 h 459"/>
                    <a:gd name="T6" fmla="*/ 1277 w 1358"/>
                    <a:gd name="T7" fmla="*/ 408 h 459"/>
                    <a:gd name="T8" fmla="*/ 1295 w 1358"/>
                    <a:gd name="T9" fmla="*/ 438 h 459"/>
                    <a:gd name="T10" fmla="*/ 1307 w 1358"/>
                    <a:gd name="T11" fmla="*/ 429 h 459"/>
                    <a:gd name="T12" fmla="*/ 752 w 1358"/>
                    <a:gd name="T13" fmla="*/ 378 h 459"/>
                    <a:gd name="T14" fmla="*/ 614 w 1358"/>
                    <a:gd name="T15" fmla="*/ 336 h 459"/>
                    <a:gd name="T16" fmla="*/ 572 w 1358"/>
                    <a:gd name="T17" fmla="*/ 315 h 459"/>
                    <a:gd name="T18" fmla="*/ 563 w 1358"/>
                    <a:gd name="T19" fmla="*/ 303 h 459"/>
                    <a:gd name="T20" fmla="*/ 521 w 1358"/>
                    <a:gd name="T21" fmla="*/ 294 h 459"/>
                    <a:gd name="T22" fmla="*/ 437 w 1358"/>
                    <a:gd name="T23" fmla="*/ 261 h 459"/>
                    <a:gd name="T24" fmla="*/ 395 w 1358"/>
                    <a:gd name="T25" fmla="*/ 240 h 459"/>
                    <a:gd name="T26" fmla="*/ 374 w 1358"/>
                    <a:gd name="T27" fmla="*/ 219 h 459"/>
                    <a:gd name="T28" fmla="*/ 278 w 1358"/>
                    <a:gd name="T29" fmla="*/ 168 h 459"/>
                    <a:gd name="T30" fmla="*/ 236 w 1358"/>
                    <a:gd name="T31" fmla="*/ 147 h 459"/>
                    <a:gd name="T32" fmla="*/ 227 w 1358"/>
                    <a:gd name="T33" fmla="*/ 135 h 459"/>
                    <a:gd name="T34" fmla="*/ 173 w 1358"/>
                    <a:gd name="T35" fmla="*/ 93 h 459"/>
                    <a:gd name="T36" fmla="*/ 89 w 1358"/>
                    <a:gd name="T37" fmla="*/ 51 h 459"/>
                    <a:gd name="T38" fmla="*/ 68 w 1358"/>
                    <a:gd name="T39" fmla="*/ 30 h 459"/>
                    <a:gd name="T40" fmla="*/ 17 w 1358"/>
                    <a:gd name="T41" fmla="*/ 9 h 459"/>
                    <a:gd name="T42" fmla="*/ 5 w 1358"/>
                    <a:gd name="T43" fmla="*/ 0 h 459"/>
                    <a:gd name="T44" fmla="*/ 26 w 1358"/>
                    <a:gd name="T45" fmla="*/ 9 h 4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1358" h="459">
                      <a:moveTo>
                        <a:pt x="26" y="9"/>
                      </a:moveTo>
                      <a:cubicBezTo>
                        <a:pt x="15" y="327"/>
                        <a:pt x="17" y="177"/>
                        <a:pt x="17" y="459"/>
                      </a:cubicBezTo>
                      <a:cubicBezTo>
                        <a:pt x="450" y="459"/>
                        <a:pt x="883" y="459"/>
                        <a:pt x="1316" y="459"/>
                      </a:cubicBezTo>
                      <a:cubicBezTo>
                        <a:pt x="1310" y="409"/>
                        <a:pt x="1315" y="358"/>
                        <a:pt x="1277" y="408"/>
                      </a:cubicBezTo>
                      <a:cubicBezTo>
                        <a:pt x="1282" y="419"/>
                        <a:pt x="1283" y="438"/>
                        <a:pt x="1295" y="438"/>
                      </a:cubicBezTo>
                      <a:cubicBezTo>
                        <a:pt x="1358" y="438"/>
                        <a:pt x="1326" y="429"/>
                        <a:pt x="1307" y="429"/>
                      </a:cubicBezTo>
                      <a:cubicBezTo>
                        <a:pt x="1117" y="449"/>
                        <a:pt x="940" y="394"/>
                        <a:pt x="752" y="378"/>
                      </a:cubicBezTo>
                      <a:cubicBezTo>
                        <a:pt x="707" y="333"/>
                        <a:pt x="696" y="344"/>
                        <a:pt x="614" y="336"/>
                      </a:cubicBezTo>
                      <a:cubicBezTo>
                        <a:pt x="598" y="330"/>
                        <a:pt x="584" y="327"/>
                        <a:pt x="572" y="315"/>
                      </a:cubicBezTo>
                      <a:cubicBezTo>
                        <a:pt x="568" y="311"/>
                        <a:pt x="568" y="305"/>
                        <a:pt x="563" y="303"/>
                      </a:cubicBezTo>
                      <a:cubicBezTo>
                        <a:pt x="550" y="298"/>
                        <a:pt x="535" y="297"/>
                        <a:pt x="521" y="294"/>
                      </a:cubicBezTo>
                      <a:cubicBezTo>
                        <a:pt x="493" y="278"/>
                        <a:pt x="469" y="270"/>
                        <a:pt x="437" y="261"/>
                      </a:cubicBezTo>
                      <a:cubicBezTo>
                        <a:pt x="410" y="241"/>
                        <a:pt x="443" y="264"/>
                        <a:pt x="395" y="240"/>
                      </a:cubicBezTo>
                      <a:cubicBezTo>
                        <a:pt x="361" y="223"/>
                        <a:pt x="404" y="240"/>
                        <a:pt x="374" y="219"/>
                      </a:cubicBezTo>
                      <a:cubicBezTo>
                        <a:pt x="346" y="199"/>
                        <a:pt x="310" y="182"/>
                        <a:pt x="278" y="168"/>
                      </a:cubicBezTo>
                      <a:cubicBezTo>
                        <a:pt x="258" y="141"/>
                        <a:pt x="284" y="171"/>
                        <a:pt x="236" y="147"/>
                      </a:cubicBezTo>
                      <a:cubicBezTo>
                        <a:pt x="232" y="145"/>
                        <a:pt x="231" y="139"/>
                        <a:pt x="227" y="135"/>
                      </a:cubicBezTo>
                      <a:cubicBezTo>
                        <a:pt x="211" y="119"/>
                        <a:pt x="190" y="110"/>
                        <a:pt x="173" y="93"/>
                      </a:cubicBezTo>
                      <a:cubicBezTo>
                        <a:pt x="162" y="82"/>
                        <a:pt x="103" y="56"/>
                        <a:pt x="89" y="51"/>
                      </a:cubicBezTo>
                      <a:cubicBezTo>
                        <a:pt x="82" y="44"/>
                        <a:pt x="77" y="34"/>
                        <a:pt x="68" y="30"/>
                      </a:cubicBezTo>
                      <a:cubicBezTo>
                        <a:pt x="51" y="23"/>
                        <a:pt x="32" y="20"/>
                        <a:pt x="17" y="9"/>
                      </a:cubicBezTo>
                      <a:cubicBezTo>
                        <a:pt x="13" y="6"/>
                        <a:pt x="0" y="0"/>
                        <a:pt x="5" y="0"/>
                      </a:cubicBezTo>
                      <a:cubicBezTo>
                        <a:pt x="13" y="0"/>
                        <a:pt x="26" y="9"/>
                        <a:pt x="26" y="9"/>
                      </a:cubicBezTo>
                      <a:close/>
                    </a:path>
                  </a:pathLst>
                </a:custGeom>
                <a:pattFill prst="pct20">
                  <a:fgClr>
                    <a:srgbClr val="000000"/>
                  </a:fgClr>
                  <a:bgClr>
                    <a:srgbClr val="FFFFFF"/>
                  </a:bgClr>
                </a:patt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58" name="Text Box 24"/>
                <p:cNvSpPr txBox="1">
                  <a:spLocks noChangeArrowheads="1"/>
                </p:cNvSpPr>
                <p:nvPr/>
              </p:nvSpPr>
              <p:spPr bwMode="auto">
                <a:xfrm>
                  <a:off x="3199" y="2724"/>
                  <a:ext cx="163" cy="128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200">
                      <a:solidFill>
                        <a:srgbClr val="000000"/>
                      </a:solidFill>
                      <a:sym typeface="Symbol" pitchFamily="18" charset="2"/>
                    </a:rPr>
                    <a:t></a:t>
                  </a:r>
                  <a:r>
                    <a:rPr lang="en-US" sz="1200">
                      <a:solidFill>
                        <a:srgbClr val="000000"/>
                      </a:solidFill>
                    </a:rPr>
                    <a:t>/2</a:t>
                  </a:r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59" name="Freeform 25" descr="Light upward diagonal"/>
                <p:cNvSpPr>
                  <a:spLocks/>
                </p:cNvSpPr>
                <p:nvPr/>
              </p:nvSpPr>
              <p:spPr bwMode="auto">
                <a:xfrm>
                  <a:off x="1939" y="2242"/>
                  <a:ext cx="987" cy="707"/>
                </a:xfrm>
                <a:custGeom>
                  <a:avLst/>
                  <a:gdLst>
                    <a:gd name="T0" fmla="*/ 2170 w 2184"/>
                    <a:gd name="T1" fmla="*/ 0 h 1232"/>
                    <a:gd name="T2" fmla="*/ 2184 w 2184"/>
                    <a:gd name="T3" fmla="*/ 1232 h 1232"/>
                    <a:gd name="T4" fmla="*/ 0 w 2184"/>
                    <a:gd name="T5" fmla="*/ 1232 h 1232"/>
                    <a:gd name="T6" fmla="*/ 616 w 2184"/>
                    <a:gd name="T7" fmla="*/ 1204 h 1232"/>
                    <a:gd name="T8" fmla="*/ 784 w 2184"/>
                    <a:gd name="T9" fmla="*/ 1176 h 1232"/>
                    <a:gd name="T10" fmla="*/ 924 w 2184"/>
                    <a:gd name="T11" fmla="*/ 1134 h 1232"/>
                    <a:gd name="T12" fmla="*/ 1092 w 2184"/>
                    <a:gd name="T13" fmla="*/ 1078 h 1232"/>
                    <a:gd name="T14" fmla="*/ 1246 w 2184"/>
                    <a:gd name="T15" fmla="*/ 1008 h 1232"/>
                    <a:gd name="T16" fmla="*/ 1386 w 2184"/>
                    <a:gd name="T17" fmla="*/ 938 h 1232"/>
                    <a:gd name="T18" fmla="*/ 1526 w 2184"/>
                    <a:gd name="T19" fmla="*/ 854 h 1232"/>
                    <a:gd name="T20" fmla="*/ 1638 w 2184"/>
                    <a:gd name="T21" fmla="*/ 784 h 1232"/>
                    <a:gd name="T22" fmla="*/ 1750 w 2184"/>
                    <a:gd name="T23" fmla="*/ 700 h 1232"/>
                    <a:gd name="T24" fmla="*/ 1876 w 2184"/>
                    <a:gd name="T25" fmla="*/ 602 h 1232"/>
                    <a:gd name="T26" fmla="*/ 1960 w 2184"/>
                    <a:gd name="T27" fmla="*/ 518 h 1232"/>
                    <a:gd name="T28" fmla="*/ 2044 w 2184"/>
                    <a:gd name="T29" fmla="*/ 378 h 1232"/>
                    <a:gd name="T30" fmla="*/ 2072 w 2184"/>
                    <a:gd name="T31" fmla="*/ 294 h 1232"/>
                    <a:gd name="T32" fmla="*/ 2100 w 2184"/>
                    <a:gd name="T33" fmla="*/ 210 h 1232"/>
                    <a:gd name="T34" fmla="*/ 2142 w 2184"/>
                    <a:gd name="T35" fmla="*/ 112 h 1232"/>
                    <a:gd name="T36" fmla="*/ 2142 w 2184"/>
                    <a:gd name="T37" fmla="*/ 56 h 1232"/>
                    <a:gd name="T38" fmla="*/ 2170 w 2184"/>
                    <a:gd name="T39" fmla="*/ 0 h 12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2184" h="1232">
                      <a:moveTo>
                        <a:pt x="2170" y="0"/>
                      </a:moveTo>
                      <a:lnTo>
                        <a:pt x="2184" y="1232"/>
                      </a:lnTo>
                      <a:lnTo>
                        <a:pt x="0" y="1232"/>
                      </a:lnTo>
                      <a:lnTo>
                        <a:pt x="616" y="1204"/>
                      </a:lnTo>
                      <a:lnTo>
                        <a:pt x="784" y="1176"/>
                      </a:lnTo>
                      <a:lnTo>
                        <a:pt x="924" y="1134"/>
                      </a:lnTo>
                      <a:lnTo>
                        <a:pt x="1092" y="1078"/>
                      </a:lnTo>
                      <a:lnTo>
                        <a:pt x="1246" y="1008"/>
                      </a:lnTo>
                      <a:lnTo>
                        <a:pt x="1386" y="938"/>
                      </a:lnTo>
                      <a:lnTo>
                        <a:pt x="1526" y="854"/>
                      </a:lnTo>
                      <a:lnTo>
                        <a:pt x="1638" y="784"/>
                      </a:lnTo>
                      <a:lnTo>
                        <a:pt x="1750" y="700"/>
                      </a:lnTo>
                      <a:lnTo>
                        <a:pt x="1876" y="602"/>
                      </a:lnTo>
                      <a:lnTo>
                        <a:pt x="1960" y="518"/>
                      </a:lnTo>
                      <a:lnTo>
                        <a:pt x="2044" y="378"/>
                      </a:lnTo>
                      <a:lnTo>
                        <a:pt x="2072" y="294"/>
                      </a:lnTo>
                      <a:lnTo>
                        <a:pt x="2100" y="210"/>
                      </a:lnTo>
                      <a:lnTo>
                        <a:pt x="2142" y="112"/>
                      </a:lnTo>
                      <a:lnTo>
                        <a:pt x="2142" y="56"/>
                      </a:lnTo>
                      <a:lnTo>
                        <a:pt x="2170" y="0"/>
                      </a:lnTo>
                      <a:close/>
                    </a:path>
                  </a:pathLst>
                </a:custGeom>
                <a:pattFill prst="ltUpDiag">
                  <a:fgClr>
                    <a:srgbClr val="000000"/>
                  </a:fgClr>
                  <a:bgClr>
                    <a:srgbClr val="FFFFFF"/>
                  </a:bgClr>
                </a:patt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60" name="Text Box 26"/>
                <p:cNvSpPr txBox="1">
                  <a:spLocks noChangeArrowheads="1"/>
                </p:cNvSpPr>
                <p:nvPr/>
              </p:nvSpPr>
              <p:spPr bwMode="auto">
                <a:xfrm>
                  <a:off x="2686" y="1020"/>
                  <a:ext cx="1841" cy="611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>
                  <a:lvl1pPr marL="290513" indent="-290513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dirty="0">
                      <a:solidFill>
                        <a:srgbClr val="000000"/>
                      </a:solidFill>
                      <a:sym typeface="Symbol" pitchFamily="18" charset="2"/>
                    </a:rPr>
                    <a:t></a:t>
                  </a:r>
                  <a:r>
                    <a:rPr lang="en-US" dirty="0">
                      <a:solidFill>
                        <a:srgbClr val="000000"/>
                      </a:solidFill>
                    </a:rPr>
                    <a:t> - Probability of saying a process did not change when it did.</a:t>
                  </a:r>
                </a:p>
              </p:txBody>
            </p:sp>
            <p:sp>
              <p:nvSpPr>
                <p:cNvPr id="61" name="Line 27"/>
                <p:cNvSpPr>
                  <a:spLocks noChangeShapeType="1"/>
                </p:cNvSpPr>
                <p:nvPr/>
              </p:nvSpPr>
              <p:spPr bwMode="auto">
                <a:xfrm flipH="1">
                  <a:off x="2762" y="1623"/>
                  <a:ext cx="88" cy="1173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>
                    <a:solidFill>
                      <a:srgbClr val="000000"/>
                    </a:solidFill>
                  </a:endParaRPr>
                </a:p>
              </p:txBody>
            </p:sp>
          </p:grpSp>
        </p:grpSp>
      </p:grpSp>
      <p:grpSp>
        <p:nvGrpSpPr>
          <p:cNvPr id="70" name="Group 69"/>
          <p:cNvGrpSpPr/>
          <p:nvPr/>
        </p:nvGrpSpPr>
        <p:grpSpPr>
          <a:xfrm>
            <a:off x="438203" y="5271915"/>
            <a:ext cx="5497887" cy="968637"/>
            <a:chOff x="438203" y="5271915"/>
            <a:chExt cx="5497887" cy="968637"/>
          </a:xfrm>
        </p:grpSpPr>
        <p:sp>
          <p:nvSpPr>
            <p:cNvPr id="71" name="TextBox 70"/>
            <p:cNvSpPr txBox="1"/>
            <p:nvPr/>
          </p:nvSpPr>
          <p:spPr>
            <a:xfrm>
              <a:off x="4644571" y="5529819"/>
              <a:ext cx="12915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srgbClr val="000000"/>
                  </a:solidFill>
                </a:rPr>
                <a:t>Reject null</a:t>
              </a:r>
            </a:p>
          </p:txBody>
        </p:sp>
        <p:grpSp>
          <p:nvGrpSpPr>
            <p:cNvPr id="72" name="Group 71"/>
            <p:cNvGrpSpPr/>
            <p:nvPr/>
          </p:nvGrpSpPr>
          <p:grpSpPr>
            <a:xfrm flipH="1">
              <a:off x="4338373" y="5271915"/>
              <a:ext cx="824230" cy="506972"/>
              <a:chOff x="3933825" y="5078202"/>
              <a:chExt cx="824230" cy="506972"/>
            </a:xfrm>
          </p:grpSpPr>
          <p:cxnSp>
            <p:nvCxnSpPr>
              <p:cNvPr id="84" name="Straight Connector 83"/>
              <p:cNvCxnSpPr/>
              <p:nvPr/>
            </p:nvCxnSpPr>
            <p:spPr>
              <a:xfrm>
                <a:off x="4758055" y="5078202"/>
                <a:ext cx="0" cy="506972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Arrow Connector 84"/>
              <p:cNvCxnSpPr/>
              <p:nvPr/>
            </p:nvCxnSpPr>
            <p:spPr>
              <a:xfrm flipH="1" flipV="1">
                <a:off x="3933825" y="5281613"/>
                <a:ext cx="824230" cy="1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3" name="Group 72"/>
            <p:cNvGrpSpPr/>
            <p:nvPr/>
          </p:nvGrpSpPr>
          <p:grpSpPr>
            <a:xfrm>
              <a:off x="3528912" y="5545546"/>
              <a:ext cx="824230" cy="506972"/>
              <a:chOff x="3933825" y="5078202"/>
              <a:chExt cx="824230" cy="506972"/>
            </a:xfrm>
          </p:grpSpPr>
          <p:cxnSp>
            <p:nvCxnSpPr>
              <p:cNvPr id="82" name="Straight Connector 81"/>
              <p:cNvCxnSpPr/>
              <p:nvPr/>
            </p:nvCxnSpPr>
            <p:spPr>
              <a:xfrm>
                <a:off x="4758055" y="5078202"/>
                <a:ext cx="0" cy="506972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Arrow Connector 82"/>
              <p:cNvCxnSpPr/>
              <p:nvPr/>
            </p:nvCxnSpPr>
            <p:spPr>
              <a:xfrm flipH="1" flipV="1">
                <a:off x="3933825" y="5281613"/>
                <a:ext cx="824230" cy="1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4" name="Group 73"/>
            <p:cNvGrpSpPr/>
            <p:nvPr/>
          </p:nvGrpSpPr>
          <p:grpSpPr>
            <a:xfrm flipH="1">
              <a:off x="1826923" y="5538637"/>
              <a:ext cx="824230" cy="506972"/>
              <a:chOff x="3933825" y="5078202"/>
              <a:chExt cx="824230" cy="506972"/>
            </a:xfrm>
          </p:grpSpPr>
          <p:cxnSp>
            <p:nvCxnSpPr>
              <p:cNvPr id="80" name="Straight Connector 79"/>
              <p:cNvCxnSpPr/>
              <p:nvPr/>
            </p:nvCxnSpPr>
            <p:spPr>
              <a:xfrm>
                <a:off x="4758055" y="5078202"/>
                <a:ext cx="0" cy="506972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Arrow Connector 80"/>
              <p:cNvCxnSpPr/>
              <p:nvPr/>
            </p:nvCxnSpPr>
            <p:spPr>
              <a:xfrm flipH="1" flipV="1">
                <a:off x="3933825" y="5281613"/>
                <a:ext cx="824230" cy="1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5" name="Group 74"/>
            <p:cNvGrpSpPr/>
            <p:nvPr/>
          </p:nvGrpSpPr>
          <p:grpSpPr>
            <a:xfrm>
              <a:off x="1002693" y="5271915"/>
              <a:ext cx="824230" cy="506972"/>
              <a:chOff x="3933825" y="5078202"/>
              <a:chExt cx="824230" cy="506972"/>
            </a:xfrm>
          </p:grpSpPr>
          <p:cxnSp>
            <p:nvCxnSpPr>
              <p:cNvPr id="78" name="Straight Connector 77"/>
              <p:cNvCxnSpPr/>
              <p:nvPr/>
            </p:nvCxnSpPr>
            <p:spPr>
              <a:xfrm>
                <a:off x="4758055" y="5078202"/>
                <a:ext cx="0" cy="506972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Arrow Connector 78"/>
              <p:cNvCxnSpPr/>
              <p:nvPr/>
            </p:nvCxnSpPr>
            <p:spPr>
              <a:xfrm flipH="1" flipV="1">
                <a:off x="3933825" y="5281613"/>
                <a:ext cx="824230" cy="1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6" name="TextBox 75"/>
            <p:cNvSpPr txBox="1"/>
            <p:nvPr/>
          </p:nvSpPr>
          <p:spPr>
            <a:xfrm>
              <a:off x="438203" y="5565981"/>
              <a:ext cx="12915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srgbClr val="000000"/>
                  </a:solidFill>
                </a:rPr>
                <a:t>Reject null</a:t>
              </a: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2436887" y="5594221"/>
              <a:ext cx="129151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srgbClr val="000000"/>
                  </a:solidFill>
                </a:rPr>
                <a:t>Do not reject null</a:t>
              </a:r>
            </a:p>
          </p:txBody>
        </p:sp>
      </p:grpSp>
      <p:cxnSp>
        <p:nvCxnSpPr>
          <p:cNvPr id="3" name="Straight Connector 2"/>
          <p:cNvCxnSpPr/>
          <p:nvPr/>
        </p:nvCxnSpPr>
        <p:spPr>
          <a:xfrm flipV="1">
            <a:off x="5162603" y="3487795"/>
            <a:ext cx="646526" cy="33375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284205" y="603328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714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856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>
          <a:xfrm>
            <a:off x="536713" y="0"/>
            <a:ext cx="8229600" cy="1143000"/>
          </a:xfrm>
        </p:spPr>
        <p:txBody>
          <a:bodyPr/>
          <a:lstStyle/>
          <a:p>
            <a:r>
              <a:rPr lang="en-US" dirty="0"/>
              <a:t>Computing the Power</a:t>
            </a:r>
          </a:p>
        </p:txBody>
      </p:sp>
      <p:sp>
        <p:nvSpPr>
          <p:cNvPr id="5632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070113"/>
            <a:ext cx="8229600" cy="4724400"/>
          </a:xfrm>
        </p:spPr>
        <p:txBody>
          <a:bodyPr/>
          <a:lstStyle/>
          <a:p>
            <a:pPr marL="609600" indent="-609600">
              <a:lnSpc>
                <a:spcPct val="90000"/>
              </a:lnSpc>
              <a:buFontTx/>
              <a:buAutoNum type="arabicPeriod"/>
            </a:pPr>
            <a:r>
              <a:rPr lang="en-US" dirty="0" smtClean="0"/>
              <a:t>Compute </a:t>
            </a:r>
            <a:r>
              <a:rPr lang="en-US" dirty="0"/>
              <a:t>the rejection region</a:t>
            </a:r>
            <a:r>
              <a:rPr lang="en-US" dirty="0" smtClean="0"/>
              <a:t>.</a:t>
            </a:r>
          </a:p>
          <a:p>
            <a:pPr marL="973138" lvl="1" indent="-573088">
              <a:lnSpc>
                <a:spcPct val="90000"/>
              </a:lnSpc>
              <a:buNone/>
            </a:pPr>
            <a:r>
              <a:rPr lang="en-US" dirty="0"/>
              <a:t>	</a:t>
            </a:r>
            <a:r>
              <a:rPr lang="en-US" dirty="0" smtClean="0"/>
              <a:t>Set up a confidence interval for given sample size and Type I risk.</a:t>
            </a:r>
          </a:p>
          <a:p>
            <a:pPr marL="973138" lvl="1" indent="-573088">
              <a:lnSpc>
                <a:spcPct val="90000"/>
              </a:lnSpc>
              <a:buNone/>
            </a:pPr>
            <a:endParaRPr lang="en-US" dirty="0"/>
          </a:p>
          <a:p>
            <a:pPr marL="609600" indent="-609600">
              <a:lnSpc>
                <a:spcPct val="90000"/>
              </a:lnSpc>
              <a:buFontTx/>
              <a:buAutoNum type="arabicPeriod"/>
            </a:pPr>
            <a:r>
              <a:rPr lang="en-US" dirty="0"/>
              <a:t>Compute the probability that the test statistic falls in the rejection region </a:t>
            </a:r>
            <a:r>
              <a:rPr lang="en-US" dirty="0" smtClean="0"/>
              <a:t>for a given difference from the null.  </a:t>
            </a:r>
            <a:r>
              <a:rPr lang="en-US" dirty="0"/>
              <a:t>This is power.</a:t>
            </a:r>
          </a:p>
          <a:p>
            <a:pPr marL="609600" indent="-609600">
              <a:lnSpc>
                <a:spcPct val="90000"/>
              </a:lnSpc>
              <a:buFontTx/>
              <a:buNone/>
            </a:pPr>
            <a:endParaRPr lang="en-US" dirty="0" smtClean="0"/>
          </a:p>
          <a:p>
            <a:pPr marL="0" indent="0">
              <a:lnSpc>
                <a:spcPct val="90000"/>
              </a:lnSpc>
              <a:buFontTx/>
              <a:buNone/>
            </a:pPr>
            <a:r>
              <a:rPr lang="en-US" dirty="0" smtClean="0"/>
              <a:t>Power can be improved by increasing the sample size or increasing alpha.</a:t>
            </a:r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5A89D-4DCD-4DA6-B549-024BCE73F8FB}" type="slidenum">
              <a:rPr lang="en-US">
                <a:solidFill>
                  <a:srgbClr val="000000"/>
                </a:solidFill>
              </a:rPr>
              <a:pPr/>
              <a:t>29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05800" y="59436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340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40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FE12E-3B20-437F-9D86-6157FBC3664D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2466" name="Rectangle 2"/>
          <p:cNvSpPr>
            <a:spLocks noGrp="1" noChangeArrowheads="1"/>
          </p:cNvSpPr>
          <p:nvPr>
            <p:ph type="body" sz="half" idx="1"/>
          </p:nvPr>
        </p:nvSpPr>
        <p:spPr>
          <a:xfrm>
            <a:off x="512763" y="466724"/>
            <a:ext cx="7772400" cy="3038476"/>
          </a:xfrm>
        </p:spPr>
        <p:txBody>
          <a:bodyPr>
            <a:noAutofit/>
          </a:bodyPr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4000" b="1" dirty="0">
                <a:solidFill>
                  <a:schemeClr val="accent2"/>
                </a:solidFill>
              </a:rPr>
              <a:t>Standard normal distribution</a:t>
            </a:r>
          </a:p>
          <a:p>
            <a:pPr marL="457200" lvl="1" indent="0">
              <a:lnSpc>
                <a:spcPct val="80000"/>
              </a:lnSpc>
              <a:buFont typeface="Symbol" pitchFamily="18" charset="2"/>
              <a:buNone/>
            </a:pPr>
            <a:endParaRPr lang="en-US" dirty="0">
              <a:sym typeface="Math A" pitchFamily="18" charset="2"/>
            </a:endParaRPr>
          </a:p>
          <a:p>
            <a:pPr marL="457200" lvl="1" indent="0">
              <a:lnSpc>
                <a:spcPct val="80000"/>
              </a:lnSpc>
              <a:buFont typeface="Symbol" pitchFamily="18" charset="2"/>
              <a:buNone/>
            </a:pPr>
            <a:r>
              <a:rPr lang="en-US" dirty="0">
                <a:sym typeface="Math A" pitchFamily="18" charset="2"/>
              </a:rPr>
              <a:t> </a:t>
            </a:r>
            <a:r>
              <a:rPr lang="en-US" dirty="0">
                <a:cs typeface="Arial" charset="0"/>
                <a:sym typeface="Math A" pitchFamily="18" charset="2"/>
              </a:rPr>
              <a:t>µ</a:t>
            </a:r>
            <a:r>
              <a:rPr lang="en-US" dirty="0">
                <a:sym typeface="Math A" pitchFamily="18" charset="2"/>
              </a:rPr>
              <a:t>= 0</a:t>
            </a:r>
            <a:r>
              <a:rPr lang="en-US" dirty="0"/>
              <a:t>   and  </a:t>
            </a:r>
            <a:r>
              <a:rPr lang="en-US" dirty="0">
                <a:sym typeface="Symbol" pitchFamily="18" charset="2"/>
              </a:rPr>
              <a:t> = 1</a:t>
            </a:r>
          </a:p>
          <a:p>
            <a:pPr marL="457200" lvl="1" indent="0">
              <a:lnSpc>
                <a:spcPct val="80000"/>
              </a:lnSpc>
              <a:buFont typeface="Symbol" pitchFamily="18" charset="2"/>
              <a:buNone/>
            </a:pPr>
            <a:endParaRPr lang="en-US" dirty="0"/>
          </a:p>
          <a:p>
            <a:pPr marL="457200" lvl="1" indent="0">
              <a:lnSpc>
                <a:spcPct val="80000"/>
              </a:lnSpc>
              <a:buFont typeface="Symbol" pitchFamily="18" charset="2"/>
              <a:buNone/>
            </a:pPr>
            <a:r>
              <a:rPr lang="en-US" dirty="0"/>
              <a:t>The </a:t>
            </a:r>
            <a:r>
              <a:rPr lang="en-US" i="1" dirty="0"/>
              <a:t>standardized </a:t>
            </a:r>
            <a:r>
              <a:rPr lang="en-US" dirty="0"/>
              <a:t>normal random variable</a:t>
            </a:r>
            <a:r>
              <a:rPr lang="en-US" dirty="0">
                <a:solidFill>
                  <a:srgbClr val="FF0000"/>
                </a:solidFill>
              </a:rPr>
              <a:t>, Z, is the number of standard deviations away from the mean, of a specified value, </a:t>
            </a:r>
            <a:r>
              <a:rPr lang="en-US" dirty="0">
                <a:solidFill>
                  <a:srgbClr val="FF0000"/>
                </a:solidFill>
                <a:sym typeface="Symbol" pitchFamily="18" charset="2"/>
              </a:rPr>
              <a:t>x</a:t>
            </a:r>
            <a:r>
              <a:rPr lang="en-US" dirty="0">
                <a:solidFill>
                  <a:srgbClr val="FF0000"/>
                </a:solidFill>
              </a:rPr>
              <a:t>.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sz="2800" dirty="0"/>
          </a:p>
        </p:txBody>
      </p:sp>
      <p:graphicFrame>
        <p:nvGraphicFramePr>
          <p:cNvPr id="62478" name="Object 14"/>
          <p:cNvGraphicFramePr>
            <a:graphicFrameLocks noGrp="1" noChangeAspect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233827646"/>
              </p:ext>
            </p:extLst>
          </p:nvPr>
        </p:nvGraphicFramePr>
        <p:xfrm>
          <a:off x="5791200" y="4114800"/>
          <a:ext cx="1716088" cy="1023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1" name="Equation" r:id="rId6" imgW="660240" imgH="393480" progId="Equation.COEE2">
                  <p:embed/>
                </p:oleObj>
              </mc:Choice>
              <mc:Fallback>
                <p:oleObj name="Equation" r:id="rId6" imgW="660240" imgH="393480" progId="Equation.COEE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91200" y="4114800"/>
                        <a:ext cx="1716088" cy="10239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9" name="Picture 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114800"/>
            <a:ext cx="6227146" cy="2514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" name="Straight Connector 2"/>
          <p:cNvCxnSpPr/>
          <p:nvPr/>
        </p:nvCxnSpPr>
        <p:spPr>
          <a:xfrm>
            <a:off x="3090672" y="3505200"/>
            <a:ext cx="0" cy="2667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305800" y="60198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255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66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431545" y="1083560"/>
            <a:ext cx="8095730" cy="1919879"/>
            <a:chOff x="405117" y="849886"/>
            <a:chExt cx="8095730" cy="1919879"/>
          </a:xfrm>
        </p:grpSpPr>
        <p:grpSp>
          <p:nvGrpSpPr>
            <p:cNvPr id="5" name="Group 4"/>
            <p:cNvGrpSpPr/>
            <p:nvPr/>
          </p:nvGrpSpPr>
          <p:grpSpPr>
            <a:xfrm>
              <a:off x="405117" y="849886"/>
              <a:ext cx="8095730" cy="1483384"/>
              <a:chOff x="1288393" y="2826818"/>
              <a:chExt cx="6190322" cy="1784318"/>
            </a:xfrm>
          </p:grpSpPr>
          <p:grpSp>
            <p:nvGrpSpPr>
              <p:cNvPr id="4" name="Group 3"/>
              <p:cNvGrpSpPr/>
              <p:nvPr/>
            </p:nvGrpSpPr>
            <p:grpSpPr>
              <a:xfrm>
                <a:off x="1288393" y="2826818"/>
                <a:ext cx="6190322" cy="1784318"/>
                <a:chOff x="1288393" y="2826818"/>
                <a:chExt cx="6190322" cy="1784318"/>
              </a:xfrm>
            </p:grpSpPr>
            <p:pic>
              <p:nvPicPr>
                <p:cNvPr id="13" name="Picture 4"/>
                <p:cNvPicPr>
                  <a:picLocks noChangeAspect="1" noChangeArrowheads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38462" b="14588"/>
                <a:stretch/>
              </p:blipFill>
              <p:spPr bwMode="auto">
                <a:xfrm>
                  <a:off x="1288393" y="2826818"/>
                  <a:ext cx="6190322" cy="178431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15" name="Freeform 14"/>
                <p:cNvSpPr/>
                <p:nvPr/>
              </p:nvSpPr>
              <p:spPr>
                <a:xfrm>
                  <a:off x="3427122" y="3335364"/>
                  <a:ext cx="1290638" cy="1271388"/>
                </a:xfrm>
                <a:custGeom>
                  <a:avLst/>
                  <a:gdLst>
                    <a:gd name="connsiteX0" fmla="*/ 1290638 w 1290638"/>
                    <a:gd name="connsiteY0" fmla="*/ 1381125 h 1381125"/>
                    <a:gd name="connsiteX1" fmla="*/ 1285875 w 1290638"/>
                    <a:gd name="connsiteY1" fmla="*/ 0 h 1381125"/>
                    <a:gd name="connsiteX2" fmla="*/ 1157288 w 1290638"/>
                    <a:gd name="connsiteY2" fmla="*/ 219075 h 1381125"/>
                    <a:gd name="connsiteX3" fmla="*/ 1057275 w 1290638"/>
                    <a:gd name="connsiteY3" fmla="*/ 438150 h 1381125"/>
                    <a:gd name="connsiteX4" fmla="*/ 938213 w 1290638"/>
                    <a:gd name="connsiteY4" fmla="*/ 690562 h 1381125"/>
                    <a:gd name="connsiteX5" fmla="*/ 823913 w 1290638"/>
                    <a:gd name="connsiteY5" fmla="*/ 871537 h 1381125"/>
                    <a:gd name="connsiteX6" fmla="*/ 681038 w 1290638"/>
                    <a:gd name="connsiteY6" fmla="*/ 1085850 h 1381125"/>
                    <a:gd name="connsiteX7" fmla="*/ 561975 w 1290638"/>
                    <a:gd name="connsiteY7" fmla="*/ 1190625 h 1381125"/>
                    <a:gd name="connsiteX8" fmla="*/ 442913 w 1290638"/>
                    <a:gd name="connsiteY8" fmla="*/ 1266825 h 1381125"/>
                    <a:gd name="connsiteX9" fmla="*/ 328613 w 1290638"/>
                    <a:gd name="connsiteY9" fmla="*/ 1314450 h 1381125"/>
                    <a:gd name="connsiteX10" fmla="*/ 100013 w 1290638"/>
                    <a:gd name="connsiteY10" fmla="*/ 1362075 h 1381125"/>
                    <a:gd name="connsiteX11" fmla="*/ 0 w 1290638"/>
                    <a:gd name="connsiteY11" fmla="*/ 1376362 h 1381125"/>
                    <a:gd name="connsiteX12" fmla="*/ 1290638 w 1290638"/>
                    <a:gd name="connsiteY12" fmla="*/ 1381125 h 13811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290638" h="1381125">
                      <a:moveTo>
                        <a:pt x="1290638" y="1381125"/>
                      </a:moveTo>
                      <a:cubicBezTo>
                        <a:pt x="1289050" y="920750"/>
                        <a:pt x="1287463" y="460375"/>
                        <a:pt x="1285875" y="0"/>
                      </a:cubicBezTo>
                      <a:lnTo>
                        <a:pt x="1157288" y="219075"/>
                      </a:lnTo>
                      <a:lnTo>
                        <a:pt x="1057275" y="438150"/>
                      </a:lnTo>
                      <a:lnTo>
                        <a:pt x="938213" y="690562"/>
                      </a:lnTo>
                      <a:lnTo>
                        <a:pt x="823913" y="871537"/>
                      </a:lnTo>
                      <a:lnTo>
                        <a:pt x="681038" y="1085850"/>
                      </a:lnTo>
                      <a:lnTo>
                        <a:pt x="561975" y="1190625"/>
                      </a:lnTo>
                      <a:lnTo>
                        <a:pt x="442913" y="1266825"/>
                      </a:lnTo>
                      <a:lnTo>
                        <a:pt x="328613" y="1314450"/>
                      </a:lnTo>
                      <a:lnTo>
                        <a:pt x="100013" y="1362075"/>
                      </a:lnTo>
                      <a:lnTo>
                        <a:pt x="0" y="1376362"/>
                      </a:lnTo>
                      <a:lnTo>
                        <a:pt x="1290638" y="1381125"/>
                      </a:lnTo>
                      <a:close/>
                    </a:path>
                  </a:pathLst>
                </a:custGeom>
                <a:solidFill>
                  <a:srgbClr val="FF0000">
                    <a:alpha val="36000"/>
                  </a:srgbClr>
                </a:solidFill>
                <a:ln w="95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6" name="Freeform 15"/>
                <p:cNvSpPr/>
                <p:nvPr/>
              </p:nvSpPr>
              <p:spPr>
                <a:xfrm>
                  <a:off x="4722311" y="4400699"/>
                  <a:ext cx="671724" cy="210437"/>
                </a:xfrm>
                <a:custGeom>
                  <a:avLst/>
                  <a:gdLst>
                    <a:gd name="connsiteX0" fmla="*/ 666750 w 666750"/>
                    <a:gd name="connsiteY0" fmla="*/ 219075 h 228600"/>
                    <a:gd name="connsiteX1" fmla="*/ 528637 w 666750"/>
                    <a:gd name="connsiteY1" fmla="*/ 200025 h 228600"/>
                    <a:gd name="connsiteX2" fmla="*/ 328612 w 666750"/>
                    <a:gd name="connsiteY2" fmla="*/ 171450 h 228600"/>
                    <a:gd name="connsiteX3" fmla="*/ 209550 w 666750"/>
                    <a:gd name="connsiteY3" fmla="*/ 133350 h 228600"/>
                    <a:gd name="connsiteX4" fmla="*/ 109537 w 666750"/>
                    <a:gd name="connsiteY4" fmla="*/ 95250 h 228600"/>
                    <a:gd name="connsiteX5" fmla="*/ 0 w 666750"/>
                    <a:gd name="connsiteY5" fmla="*/ 0 h 228600"/>
                    <a:gd name="connsiteX6" fmla="*/ 4762 w 666750"/>
                    <a:gd name="connsiteY6" fmla="*/ 228600 h 228600"/>
                    <a:gd name="connsiteX7" fmla="*/ 666750 w 666750"/>
                    <a:gd name="connsiteY7" fmla="*/ 219075 h 228600"/>
                    <a:gd name="connsiteX0" fmla="*/ 666750 w 666750"/>
                    <a:gd name="connsiteY0" fmla="*/ 219075 h 228600"/>
                    <a:gd name="connsiteX1" fmla="*/ 528637 w 666750"/>
                    <a:gd name="connsiteY1" fmla="*/ 200025 h 228600"/>
                    <a:gd name="connsiteX2" fmla="*/ 328612 w 666750"/>
                    <a:gd name="connsiteY2" fmla="*/ 171450 h 228600"/>
                    <a:gd name="connsiteX3" fmla="*/ 209550 w 666750"/>
                    <a:gd name="connsiteY3" fmla="*/ 133350 h 228600"/>
                    <a:gd name="connsiteX4" fmla="*/ 111918 w 666750"/>
                    <a:gd name="connsiteY4" fmla="*/ 85725 h 228600"/>
                    <a:gd name="connsiteX5" fmla="*/ 0 w 666750"/>
                    <a:gd name="connsiteY5" fmla="*/ 0 h 228600"/>
                    <a:gd name="connsiteX6" fmla="*/ 4762 w 666750"/>
                    <a:gd name="connsiteY6" fmla="*/ 228600 h 228600"/>
                    <a:gd name="connsiteX7" fmla="*/ 666750 w 666750"/>
                    <a:gd name="connsiteY7" fmla="*/ 219075 h 228600"/>
                    <a:gd name="connsiteX0" fmla="*/ 671724 w 671724"/>
                    <a:gd name="connsiteY0" fmla="*/ 219075 h 228600"/>
                    <a:gd name="connsiteX1" fmla="*/ 533611 w 671724"/>
                    <a:gd name="connsiteY1" fmla="*/ 200025 h 228600"/>
                    <a:gd name="connsiteX2" fmla="*/ 333586 w 671724"/>
                    <a:gd name="connsiteY2" fmla="*/ 171450 h 228600"/>
                    <a:gd name="connsiteX3" fmla="*/ 214524 w 671724"/>
                    <a:gd name="connsiteY3" fmla="*/ 133350 h 228600"/>
                    <a:gd name="connsiteX4" fmla="*/ 116892 w 671724"/>
                    <a:gd name="connsiteY4" fmla="*/ 85725 h 228600"/>
                    <a:gd name="connsiteX5" fmla="*/ 4974 w 671724"/>
                    <a:gd name="connsiteY5" fmla="*/ 0 h 228600"/>
                    <a:gd name="connsiteX6" fmla="*/ 211 w 671724"/>
                    <a:gd name="connsiteY6" fmla="*/ 228600 h 228600"/>
                    <a:gd name="connsiteX7" fmla="*/ 671724 w 671724"/>
                    <a:gd name="connsiteY7" fmla="*/ 219075 h 228600"/>
                    <a:gd name="connsiteX0" fmla="*/ 671724 w 671724"/>
                    <a:gd name="connsiteY0" fmla="*/ 226219 h 228600"/>
                    <a:gd name="connsiteX1" fmla="*/ 533611 w 671724"/>
                    <a:gd name="connsiteY1" fmla="*/ 200025 h 228600"/>
                    <a:gd name="connsiteX2" fmla="*/ 333586 w 671724"/>
                    <a:gd name="connsiteY2" fmla="*/ 171450 h 228600"/>
                    <a:gd name="connsiteX3" fmla="*/ 214524 w 671724"/>
                    <a:gd name="connsiteY3" fmla="*/ 133350 h 228600"/>
                    <a:gd name="connsiteX4" fmla="*/ 116892 w 671724"/>
                    <a:gd name="connsiteY4" fmla="*/ 85725 h 228600"/>
                    <a:gd name="connsiteX5" fmla="*/ 4974 w 671724"/>
                    <a:gd name="connsiteY5" fmla="*/ 0 h 228600"/>
                    <a:gd name="connsiteX6" fmla="*/ 211 w 671724"/>
                    <a:gd name="connsiteY6" fmla="*/ 228600 h 228600"/>
                    <a:gd name="connsiteX7" fmla="*/ 671724 w 671724"/>
                    <a:gd name="connsiteY7" fmla="*/ 226219 h 228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71724" h="228600">
                      <a:moveTo>
                        <a:pt x="671724" y="226219"/>
                      </a:moveTo>
                      <a:cubicBezTo>
                        <a:pt x="625686" y="217488"/>
                        <a:pt x="589967" y="209153"/>
                        <a:pt x="533611" y="200025"/>
                      </a:cubicBezTo>
                      <a:cubicBezTo>
                        <a:pt x="477255" y="190897"/>
                        <a:pt x="400261" y="180975"/>
                        <a:pt x="333586" y="171450"/>
                      </a:cubicBezTo>
                      <a:lnTo>
                        <a:pt x="214524" y="133350"/>
                      </a:lnTo>
                      <a:lnTo>
                        <a:pt x="116892" y="85725"/>
                      </a:lnTo>
                      <a:lnTo>
                        <a:pt x="4974" y="0"/>
                      </a:lnTo>
                      <a:cubicBezTo>
                        <a:pt x="6561" y="76200"/>
                        <a:pt x="-1376" y="152400"/>
                        <a:pt x="211" y="228600"/>
                      </a:cubicBezTo>
                      <a:lnTo>
                        <a:pt x="671724" y="226219"/>
                      </a:lnTo>
                      <a:close/>
                    </a:path>
                  </a:pathLst>
                </a:custGeom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7" name="Freeform 16"/>
                <p:cNvSpPr/>
                <p:nvPr/>
              </p:nvSpPr>
              <p:spPr>
                <a:xfrm flipH="1">
                  <a:off x="2014674" y="4400699"/>
                  <a:ext cx="671724" cy="210437"/>
                </a:xfrm>
                <a:custGeom>
                  <a:avLst/>
                  <a:gdLst>
                    <a:gd name="connsiteX0" fmla="*/ 666750 w 666750"/>
                    <a:gd name="connsiteY0" fmla="*/ 219075 h 228600"/>
                    <a:gd name="connsiteX1" fmla="*/ 528637 w 666750"/>
                    <a:gd name="connsiteY1" fmla="*/ 200025 h 228600"/>
                    <a:gd name="connsiteX2" fmla="*/ 328612 w 666750"/>
                    <a:gd name="connsiteY2" fmla="*/ 171450 h 228600"/>
                    <a:gd name="connsiteX3" fmla="*/ 209550 w 666750"/>
                    <a:gd name="connsiteY3" fmla="*/ 133350 h 228600"/>
                    <a:gd name="connsiteX4" fmla="*/ 109537 w 666750"/>
                    <a:gd name="connsiteY4" fmla="*/ 95250 h 228600"/>
                    <a:gd name="connsiteX5" fmla="*/ 0 w 666750"/>
                    <a:gd name="connsiteY5" fmla="*/ 0 h 228600"/>
                    <a:gd name="connsiteX6" fmla="*/ 4762 w 666750"/>
                    <a:gd name="connsiteY6" fmla="*/ 228600 h 228600"/>
                    <a:gd name="connsiteX7" fmla="*/ 666750 w 666750"/>
                    <a:gd name="connsiteY7" fmla="*/ 219075 h 228600"/>
                    <a:gd name="connsiteX0" fmla="*/ 666750 w 666750"/>
                    <a:gd name="connsiteY0" fmla="*/ 219075 h 228600"/>
                    <a:gd name="connsiteX1" fmla="*/ 528637 w 666750"/>
                    <a:gd name="connsiteY1" fmla="*/ 200025 h 228600"/>
                    <a:gd name="connsiteX2" fmla="*/ 328612 w 666750"/>
                    <a:gd name="connsiteY2" fmla="*/ 171450 h 228600"/>
                    <a:gd name="connsiteX3" fmla="*/ 209550 w 666750"/>
                    <a:gd name="connsiteY3" fmla="*/ 133350 h 228600"/>
                    <a:gd name="connsiteX4" fmla="*/ 111918 w 666750"/>
                    <a:gd name="connsiteY4" fmla="*/ 85725 h 228600"/>
                    <a:gd name="connsiteX5" fmla="*/ 0 w 666750"/>
                    <a:gd name="connsiteY5" fmla="*/ 0 h 228600"/>
                    <a:gd name="connsiteX6" fmla="*/ 4762 w 666750"/>
                    <a:gd name="connsiteY6" fmla="*/ 228600 h 228600"/>
                    <a:gd name="connsiteX7" fmla="*/ 666750 w 666750"/>
                    <a:gd name="connsiteY7" fmla="*/ 219075 h 228600"/>
                    <a:gd name="connsiteX0" fmla="*/ 671724 w 671724"/>
                    <a:gd name="connsiteY0" fmla="*/ 219075 h 228600"/>
                    <a:gd name="connsiteX1" fmla="*/ 533611 w 671724"/>
                    <a:gd name="connsiteY1" fmla="*/ 200025 h 228600"/>
                    <a:gd name="connsiteX2" fmla="*/ 333586 w 671724"/>
                    <a:gd name="connsiteY2" fmla="*/ 171450 h 228600"/>
                    <a:gd name="connsiteX3" fmla="*/ 214524 w 671724"/>
                    <a:gd name="connsiteY3" fmla="*/ 133350 h 228600"/>
                    <a:gd name="connsiteX4" fmla="*/ 116892 w 671724"/>
                    <a:gd name="connsiteY4" fmla="*/ 85725 h 228600"/>
                    <a:gd name="connsiteX5" fmla="*/ 4974 w 671724"/>
                    <a:gd name="connsiteY5" fmla="*/ 0 h 228600"/>
                    <a:gd name="connsiteX6" fmla="*/ 211 w 671724"/>
                    <a:gd name="connsiteY6" fmla="*/ 228600 h 228600"/>
                    <a:gd name="connsiteX7" fmla="*/ 671724 w 671724"/>
                    <a:gd name="connsiteY7" fmla="*/ 219075 h 228600"/>
                    <a:gd name="connsiteX0" fmla="*/ 671724 w 671724"/>
                    <a:gd name="connsiteY0" fmla="*/ 226219 h 228600"/>
                    <a:gd name="connsiteX1" fmla="*/ 533611 w 671724"/>
                    <a:gd name="connsiteY1" fmla="*/ 200025 h 228600"/>
                    <a:gd name="connsiteX2" fmla="*/ 333586 w 671724"/>
                    <a:gd name="connsiteY2" fmla="*/ 171450 h 228600"/>
                    <a:gd name="connsiteX3" fmla="*/ 214524 w 671724"/>
                    <a:gd name="connsiteY3" fmla="*/ 133350 h 228600"/>
                    <a:gd name="connsiteX4" fmla="*/ 116892 w 671724"/>
                    <a:gd name="connsiteY4" fmla="*/ 85725 h 228600"/>
                    <a:gd name="connsiteX5" fmla="*/ 4974 w 671724"/>
                    <a:gd name="connsiteY5" fmla="*/ 0 h 228600"/>
                    <a:gd name="connsiteX6" fmla="*/ 211 w 671724"/>
                    <a:gd name="connsiteY6" fmla="*/ 228600 h 228600"/>
                    <a:gd name="connsiteX7" fmla="*/ 671724 w 671724"/>
                    <a:gd name="connsiteY7" fmla="*/ 226219 h 228600"/>
                    <a:gd name="connsiteX0" fmla="*/ 671724 w 671724"/>
                    <a:gd name="connsiteY0" fmla="*/ 226219 h 228600"/>
                    <a:gd name="connsiteX1" fmla="*/ 533611 w 671724"/>
                    <a:gd name="connsiteY1" fmla="*/ 200025 h 228600"/>
                    <a:gd name="connsiteX2" fmla="*/ 333586 w 671724"/>
                    <a:gd name="connsiteY2" fmla="*/ 171450 h 228600"/>
                    <a:gd name="connsiteX3" fmla="*/ 214524 w 671724"/>
                    <a:gd name="connsiteY3" fmla="*/ 133350 h 228600"/>
                    <a:gd name="connsiteX4" fmla="*/ 119273 w 671724"/>
                    <a:gd name="connsiteY4" fmla="*/ 78581 h 228600"/>
                    <a:gd name="connsiteX5" fmla="*/ 4974 w 671724"/>
                    <a:gd name="connsiteY5" fmla="*/ 0 h 228600"/>
                    <a:gd name="connsiteX6" fmla="*/ 211 w 671724"/>
                    <a:gd name="connsiteY6" fmla="*/ 228600 h 228600"/>
                    <a:gd name="connsiteX7" fmla="*/ 671724 w 671724"/>
                    <a:gd name="connsiteY7" fmla="*/ 226219 h 228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71724" h="228600">
                      <a:moveTo>
                        <a:pt x="671724" y="226219"/>
                      </a:moveTo>
                      <a:cubicBezTo>
                        <a:pt x="625686" y="217488"/>
                        <a:pt x="589967" y="209153"/>
                        <a:pt x="533611" y="200025"/>
                      </a:cubicBezTo>
                      <a:cubicBezTo>
                        <a:pt x="477255" y="190897"/>
                        <a:pt x="400261" y="180975"/>
                        <a:pt x="333586" y="171450"/>
                      </a:cubicBezTo>
                      <a:lnTo>
                        <a:pt x="214524" y="133350"/>
                      </a:lnTo>
                      <a:lnTo>
                        <a:pt x="119273" y="78581"/>
                      </a:lnTo>
                      <a:lnTo>
                        <a:pt x="4974" y="0"/>
                      </a:lnTo>
                      <a:cubicBezTo>
                        <a:pt x="6561" y="76200"/>
                        <a:pt x="-1376" y="152400"/>
                        <a:pt x="211" y="228600"/>
                      </a:cubicBezTo>
                      <a:lnTo>
                        <a:pt x="671724" y="226219"/>
                      </a:lnTo>
                      <a:close/>
                    </a:path>
                  </a:pathLst>
                </a:custGeom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>
                    <a:solidFill>
                      <a:srgbClr val="FFFFFF"/>
                    </a:solidFill>
                  </a:endParaRPr>
                </a:p>
              </p:txBody>
            </p:sp>
          </p:grpSp>
          <p:sp>
            <p:nvSpPr>
              <p:cNvPr id="12" name="Rectangle 11"/>
              <p:cNvSpPr/>
              <p:nvPr/>
            </p:nvSpPr>
            <p:spPr>
              <a:xfrm>
                <a:off x="4277404" y="4055479"/>
                <a:ext cx="34176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dirty="0">
                    <a:solidFill>
                      <a:srgbClr val="000000"/>
                    </a:solidFill>
                    <a:latin typeface="Cambria Math"/>
                    <a:ea typeface="Cambria Math"/>
                  </a:rPr>
                  <a:t>𝜷</a:t>
                </a:r>
                <a:endParaRPr lang="en-US" dirty="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20" name="TextBox 19"/>
            <p:cNvSpPr txBox="1"/>
            <p:nvPr/>
          </p:nvSpPr>
          <p:spPr>
            <a:xfrm>
              <a:off x="4811543" y="2404005"/>
              <a:ext cx="488237" cy="3657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srgbClr val="000000"/>
                  </a:solidFill>
                </a:rPr>
                <a:t>x</a:t>
              </a:r>
              <a:endParaRPr lang="en-US" baseline="-25000" dirty="0">
                <a:solidFill>
                  <a:srgbClr val="000000"/>
                </a:solidFill>
              </a:endParaRPr>
            </a:p>
          </p:txBody>
        </p:sp>
      </p:grpSp>
      <p:sp>
        <p:nvSpPr>
          <p:cNvPr id="23" name="Title 1"/>
          <p:cNvSpPr txBox="1">
            <a:spLocks/>
          </p:cNvSpPr>
          <p:nvPr/>
        </p:nvSpPr>
        <p:spPr>
          <a:xfrm>
            <a:off x="478264" y="0"/>
            <a:ext cx="8229600" cy="1143000"/>
          </a:xfrm>
          <a:prstGeom prst="rect">
            <a:avLst/>
          </a:prstGeom>
        </p:spPr>
        <p:txBody>
          <a:bodyPr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sz="3200" kern="0" smtClean="0">
                <a:solidFill>
                  <a:srgbClr val="000000"/>
                </a:solidFill>
              </a:rPr>
              <a:t>Determining Sample Size</a:t>
            </a:r>
            <a:br>
              <a:rPr lang="en-US" sz="3200" kern="0" smtClean="0">
                <a:solidFill>
                  <a:srgbClr val="000000"/>
                </a:solidFill>
              </a:rPr>
            </a:br>
            <a:r>
              <a:rPr lang="en-US" sz="3200" kern="0" smtClean="0">
                <a:solidFill>
                  <a:srgbClr val="000000"/>
                </a:solidFill>
              </a:rPr>
              <a:t>with specified </a:t>
            </a:r>
            <a:r>
              <a:rPr lang="en-US" sz="3200" kern="0" smtClean="0">
                <a:solidFill>
                  <a:srgbClr val="000000"/>
                </a:solidFill>
                <a:latin typeface="Cambria Math"/>
                <a:ea typeface="Cambria Math"/>
              </a:rPr>
              <a:t>𝜶 and 𝜷</a:t>
            </a:r>
            <a:endParaRPr lang="en-US" sz="3200" kern="0" dirty="0">
              <a:solidFill>
                <a:srgbClr val="000000"/>
              </a:solidFill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600627" y="3187319"/>
            <a:ext cx="8068270" cy="1929579"/>
            <a:chOff x="600627" y="3336603"/>
            <a:chExt cx="8068270" cy="1929579"/>
          </a:xfrm>
        </p:grpSpPr>
        <p:grpSp>
          <p:nvGrpSpPr>
            <p:cNvPr id="6" name="Group 5"/>
            <p:cNvGrpSpPr/>
            <p:nvPr/>
          </p:nvGrpSpPr>
          <p:grpSpPr>
            <a:xfrm>
              <a:off x="600627" y="3336603"/>
              <a:ext cx="8068270" cy="1906932"/>
              <a:chOff x="545199" y="2796330"/>
              <a:chExt cx="8068270" cy="190693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Rectangle 17"/>
                  <p:cNvSpPr/>
                  <p:nvPr/>
                </p:nvSpPr>
                <p:spPr>
                  <a:xfrm>
                    <a:off x="4705686" y="2796330"/>
                    <a:ext cx="3907783" cy="1906932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fontAlgn="base">
                      <a:spcBef>
                        <a:spcPct val="0"/>
                      </a:spcBef>
                      <a:spcAft>
                        <a:spcPts val="1200"/>
                      </a:spcAft>
                    </a:pPr>
                    <a:r>
                      <a:rPr lang="en-US" sz="2400" i="1" dirty="0">
                        <a:solidFill>
                          <a:srgbClr val="000000"/>
                        </a:solidFill>
                      </a:rPr>
                      <a:t>For the shifted </a:t>
                    </a:r>
                    <a:r>
                      <a:rPr lang="en-US" sz="2400" dirty="0">
                        <a:solidFill>
                          <a:srgbClr val="000000"/>
                        </a:solidFill>
                      </a:rPr>
                      <a:t>distribution</a:t>
                    </a:r>
                    <a:r>
                      <a:rPr lang="en-US" sz="2400" i="1" dirty="0">
                        <a:solidFill>
                          <a:srgbClr val="000000"/>
                        </a:solidFill>
                      </a:rPr>
                      <a:t>, the x value  associated with </a:t>
                    </a:r>
                    <a:r>
                      <a:rPr lang="en-US" sz="2400" i="1" dirty="0">
                        <a:solidFill>
                          <a:srgbClr val="000000"/>
                        </a:solidFill>
                        <a:ea typeface="Cambria Math"/>
                      </a:rPr>
                      <a:t>𝜷 in the tail is</a:t>
                    </a:r>
                    <a:endParaRPr lang="en-US" sz="2400" i="1" dirty="0">
                      <a:solidFill>
                        <a:srgbClr val="000000"/>
                      </a:solidFill>
                    </a:endParaRPr>
                  </a:p>
                  <a:p>
                    <a:pPr fontAlgn="base">
                      <a:spcBef>
                        <a:spcPts val="1200"/>
                      </a:spcBef>
                      <a:spcAft>
                        <a:spcPct val="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dirty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𝑥</m:t>
                              </m:r>
                            </m:e>
                            <m:sub/>
                          </m:sSub>
                          <m:r>
                            <a:rPr lang="en-US" sz="2400" i="1" dirty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=</m:t>
                          </m:r>
                          <m:r>
                            <a:rPr lang="en-US" sz="2400" i="1" dirty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𝑢</m:t>
                          </m:r>
                          <m:r>
                            <a:rPr lang="en-US" sz="2400" i="1" dirty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dirty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sz="2400" i="1" dirty="0">
                                  <a:solidFill>
                                    <a:srgbClr val="000000"/>
                                  </a:solidFill>
                                  <a:latin typeface="Cambria Math"/>
                                  <a:ea typeface="Cambria Math"/>
                                </a:rPr>
                                <m:t>𝛽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type m:val="skw"/>
                                  <m:ctrlPr>
                                    <a:rPr lang="en-US" sz="2400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 dirty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𝜎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US" sz="2400" i="1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sz="2400" i="1" dirty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  <m:t>𝑛</m:t>
                                      </m:r>
                                    </m:e>
                                  </m:rad>
                                </m:den>
                              </m:f>
                            </m:e>
                          </m:d>
                        </m:oMath>
                      </m:oMathPara>
                    </a14:m>
                    <a:endParaRPr lang="en-US" sz="2400" dirty="0">
                      <a:solidFill>
                        <a:srgbClr val="0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8" name="Rectangle 17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05686" y="2796330"/>
                    <a:ext cx="3907783" cy="1906932"/>
                  </a:xfrm>
                  <a:prstGeom prst="rect">
                    <a:avLst/>
                  </a:prstGeom>
                  <a:blipFill rotWithShape="1">
                    <a:blip r:embed="rId6"/>
                    <a:stretch>
                      <a:fillRect l="-2340" t="-2236" r="-1248" b="-5367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9" name="Rectangle 18"/>
              <p:cNvSpPr/>
              <p:nvPr/>
            </p:nvSpPr>
            <p:spPr>
              <a:xfrm>
                <a:off x="545199" y="2796330"/>
                <a:ext cx="3500908" cy="12003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 dirty="0">
                    <a:solidFill>
                      <a:srgbClr val="000000"/>
                    </a:solidFill>
                  </a:rPr>
                  <a:t>For the hypothesis test </a:t>
                </a:r>
              </a:p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 dirty="0">
                    <a:solidFill>
                      <a:srgbClr val="000000"/>
                    </a:solidFill>
                  </a:rPr>
                  <a:t> the upper limit critical point is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ectangle 6"/>
                <p:cNvSpPr/>
                <p:nvPr/>
              </p:nvSpPr>
              <p:spPr>
                <a:xfrm>
                  <a:off x="769975" y="4344006"/>
                  <a:ext cx="3162212" cy="92217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/>
                              </a:rPr>
                              <m:t>𝑥</m:t>
                            </m:r>
                          </m:e>
                          <m:sub/>
                        </m:sSub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/>
                          </a:rPr>
                          <m:t>= 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/>
                              </a:rPr>
                              <m:t>𝑢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/>
                              </a:rPr>
                              <m:t>0</m:t>
                            </m:r>
                          </m:sub>
                        </m:sSub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/>
                          </a:rPr>
                          <m:t>+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/>
                              </a:rPr>
                              <m:t>𝑍</m:t>
                            </m:r>
                          </m:e>
                          <m:sub>
                            <m:f>
                              <m:fPr>
                                <m:type m:val="skw"/>
                                <m:ctrlPr>
                                  <a:rPr lang="en-US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solidFill>
                                      <a:srgbClr val="000000"/>
                                    </a:solidFill>
                                    <a:latin typeface="Cambria Math"/>
                                    <a:ea typeface="Cambria Math"/>
                                  </a:rPr>
                                  <m:t>𝛼</m:t>
                                </m:r>
                              </m:num>
                              <m:den>
                                <m:r>
                                  <a:rPr lang="en-US" sz="2400" i="1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2</m:t>
                                </m:r>
                              </m:den>
                            </m:f>
                          </m:sub>
                        </m:sSub>
                        <m:d>
                          <m:dPr>
                            <m:ctrlP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solidFill>
                                      <a:srgbClr val="000000"/>
                                    </a:solidFill>
                                    <a:latin typeface="Cambria Math"/>
                                    <a:ea typeface="Cambria Math"/>
                                  </a:rPr>
                                  <m:t>𝜎</m:t>
                                </m:r>
                              </m:num>
                              <m:den>
                                <m:rad>
                                  <m:radPr>
                                    <m:degHide m:val="on"/>
                                    <m:ctrlPr>
                                      <a:rPr lang="en-US" sz="2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sz="24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𝑛</m:t>
                                    </m:r>
                                  </m:e>
                                </m:rad>
                              </m:den>
                            </m:f>
                          </m:e>
                        </m:d>
                      </m:oMath>
                    </m:oMathPara>
                  </a14:m>
                  <a:endParaRPr lang="en-US" sz="2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7" name="Rectangle 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9975" y="4344006"/>
                  <a:ext cx="3162212" cy="922176"/>
                </a:xfrm>
                <a:prstGeom prst="rect">
                  <a:avLst/>
                </a:prstGeom>
                <a:blipFill rotWithShape="1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8" name="TextBox 7"/>
          <p:cNvSpPr txBox="1"/>
          <p:nvPr/>
        </p:nvSpPr>
        <p:spPr>
          <a:xfrm>
            <a:off x="769975" y="5516201"/>
            <a:ext cx="50818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000000"/>
                </a:solidFill>
              </a:rPr>
              <a:t>Setting the two equations equal to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000000"/>
                </a:solidFill>
              </a:rPr>
              <a:t>each other, then solving for 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5361680" y="5268874"/>
                <a:ext cx="3419779" cy="11612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/>
                        </a:rPr>
                        <m:t>𝑛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  <m:t>𝑍</m:t>
                                      </m:r>
                                    </m:e>
                                    <m:sub>
                                      <m:f>
                                        <m:fPr>
                                          <m:type m:val="skw"/>
                                          <m:ctrlPr>
                                            <a:rPr lang="en-US" sz="24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/>
                                              <a:ea typeface="Cambria Math"/>
                                            </a:rPr>
                                            <m:t>𝛼</m:t>
                                          </m:r>
                                        </m:num>
                                        <m:den>
                                          <m:r>
                                            <a:rPr lang="en-US" sz="24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</m:sub>
                                  </m:sSub>
                                  <m: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  <m:t>𝑍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𝛽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/>
                                  <a:ea typeface="Cambria Math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𝜇</m:t>
                                  </m:r>
                                  <m: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4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1680" y="5268874"/>
                <a:ext cx="3419779" cy="1161215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3310887" y="2613968"/>
                <a:ext cx="48917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𝑢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0887" y="2613968"/>
                <a:ext cx="489172" cy="369332"/>
              </a:xfrm>
              <a:prstGeom prst="rect">
                <a:avLst/>
              </a:prstGeom>
              <a:blipFill rotWithShape="1">
                <a:blip r:embed="rId9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5306113" y="2617796"/>
                <a:ext cx="38767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>
                          <a:solidFill>
                            <a:srgbClr val="000000"/>
                          </a:solidFill>
                          <a:latin typeface="Cambria Math"/>
                        </a:rPr>
                        <m:t>𝑢</m:t>
                      </m:r>
                    </m:oMath>
                  </m:oMathPara>
                </a14:m>
                <a:endParaRPr lang="en-US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6113" y="2617796"/>
                <a:ext cx="387670" cy="369332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8364097" y="6125289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427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73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524000"/>
            <a:ext cx="8229600" cy="1143000"/>
          </a:xfrm>
        </p:spPr>
        <p:txBody>
          <a:bodyPr/>
          <a:lstStyle/>
          <a:p>
            <a:r>
              <a:rPr lang="en-US" dirty="0" smtClean="0"/>
              <a:t>End of </a:t>
            </a:r>
            <a:br>
              <a:rPr lang="en-US" dirty="0" smtClean="0"/>
            </a:br>
            <a:r>
              <a:rPr lang="en-US" dirty="0" smtClean="0"/>
              <a:t>Hypothesis Testing Review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2955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1" name="Group 2"/>
          <p:cNvGrpSpPr>
            <a:grpSpLocks/>
          </p:cNvGrpSpPr>
          <p:nvPr/>
        </p:nvGrpSpPr>
        <p:grpSpPr bwMode="auto">
          <a:xfrm>
            <a:off x="678607" y="3644900"/>
            <a:ext cx="5875338" cy="2874963"/>
            <a:chOff x="858" y="2227"/>
            <a:chExt cx="3701" cy="1811"/>
          </a:xfrm>
        </p:grpSpPr>
        <p:grpSp>
          <p:nvGrpSpPr>
            <p:cNvPr id="1041" name="Group 3"/>
            <p:cNvGrpSpPr>
              <a:grpSpLocks/>
            </p:cNvGrpSpPr>
            <p:nvPr/>
          </p:nvGrpSpPr>
          <p:grpSpPr bwMode="auto">
            <a:xfrm>
              <a:off x="858" y="2227"/>
              <a:ext cx="3701" cy="1665"/>
              <a:chOff x="696" y="2325"/>
              <a:chExt cx="3701" cy="1665"/>
            </a:xfrm>
          </p:grpSpPr>
          <p:grpSp>
            <p:nvGrpSpPr>
              <p:cNvPr id="1044" name="Group 4"/>
              <p:cNvGrpSpPr>
                <a:grpSpLocks/>
              </p:cNvGrpSpPr>
              <p:nvPr/>
            </p:nvGrpSpPr>
            <p:grpSpPr bwMode="auto">
              <a:xfrm>
                <a:off x="696" y="2539"/>
                <a:ext cx="3013" cy="1451"/>
                <a:chOff x="2845" y="8541"/>
                <a:chExt cx="6480" cy="3875"/>
              </a:xfrm>
            </p:grpSpPr>
            <p:sp>
              <p:nvSpPr>
                <p:cNvPr id="1049" name="Line 5"/>
                <p:cNvSpPr>
                  <a:spLocks noChangeShapeType="1"/>
                </p:cNvSpPr>
                <p:nvPr/>
              </p:nvSpPr>
              <p:spPr bwMode="auto">
                <a:xfrm>
                  <a:off x="2845" y="12416"/>
                  <a:ext cx="6357" cy="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dirty="0">
                    <a:solidFill>
                      <a:srgbClr val="000000"/>
                    </a:solidFill>
                  </a:endParaRPr>
                </a:p>
              </p:txBody>
            </p:sp>
            <p:grpSp>
              <p:nvGrpSpPr>
                <p:cNvPr id="1050" name="Group 6"/>
                <p:cNvGrpSpPr>
                  <a:grpSpLocks/>
                </p:cNvGrpSpPr>
                <p:nvPr/>
              </p:nvGrpSpPr>
              <p:grpSpPr bwMode="auto">
                <a:xfrm>
                  <a:off x="3179" y="10695"/>
                  <a:ext cx="6146" cy="1721"/>
                  <a:chOff x="2845" y="9518"/>
                  <a:chExt cx="6110" cy="2055"/>
                </a:xfrm>
              </p:grpSpPr>
              <p:sp>
                <p:nvSpPr>
                  <p:cNvPr id="1054" name="Freeform 7"/>
                  <p:cNvSpPr>
                    <a:spLocks/>
                  </p:cNvSpPr>
                  <p:nvPr/>
                </p:nvSpPr>
                <p:spPr bwMode="auto">
                  <a:xfrm>
                    <a:off x="2845" y="9518"/>
                    <a:ext cx="3055" cy="2055"/>
                  </a:xfrm>
                  <a:custGeom>
                    <a:avLst/>
                    <a:gdLst>
                      <a:gd name="T0" fmla="*/ 0 w 3055"/>
                      <a:gd name="T1" fmla="*/ 2055 h 2055"/>
                      <a:gd name="T2" fmla="*/ 878 w 3055"/>
                      <a:gd name="T3" fmla="*/ 1914 h 2055"/>
                      <a:gd name="T4" fmla="*/ 1528 w 3055"/>
                      <a:gd name="T5" fmla="*/ 1335 h 2055"/>
                      <a:gd name="T6" fmla="*/ 2195 w 3055"/>
                      <a:gd name="T7" fmla="*/ 316 h 2055"/>
                      <a:gd name="T8" fmla="*/ 3055 w 3055"/>
                      <a:gd name="T9" fmla="*/ 0 h 2055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3055"/>
                      <a:gd name="T16" fmla="*/ 0 h 2055"/>
                      <a:gd name="T17" fmla="*/ 3055 w 3055"/>
                      <a:gd name="T18" fmla="*/ 2055 h 2055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3055" h="2055">
                        <a:moveTo>
                          <a:pt x="0" y="2055"/>
                        </a:moveTo>
                        <a:cubicBezTo>
                          <a:pt x="311" y="2044"/>
                          <a:pt x="623" y="2034"/>
                          <a:pt x="878" y="1914"/>
                        </a:cubicBezTo>
                        <a:cubicBezTo>
                          <a:pt x="1133" y="1794"/>
                          <a:pt x="1309" y="1601"/>
                          <a:pt x="1528" y="1335"/>
                        </a:cubicBezTo>
                        <a:cubicBezTo>
                          <a:pt x="1747" y="1069"/>
                          <a:pt x="1941" y="538"/>
                          <a:pt x="2195" y="316"/>
                        </a:cubicBezTo>
                        <a:cubicBezTo>
                          <a:pt x="2449" y="94"/>
                          <a:pt x="2912" y="50"/>
                          <a:pt x="3055" y="0"/>
                        </a:cubicBezTo>
                      </a:path>
                    </a:pathLst>
                  </a:cu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dirty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1055" name="Freeform 8"/>
                  <p:cNvSpPr>
                    <a:spLocks/>
                  </p:cNvSpPr>
                  <p:nvPr/>
                </p:nvSpPr>
                <p:spPr bwMode="auto">
                  <a:xfrm flipH="1">
                    <a:off x="5900" y="9518"/>
                    <a:ext cx="3055" cy="2055"/>
                  </a:xfrm>
                  <a:custGeom>
                    <a:avLst/>
                    <a:gdLst>
                      <a:gd name="T0" fmla="*/ 0 w 3055"/>
                      <a:gd name="T1" fmla="*/ 2055 h 2055"/>
                      <a:gd name="T2" fmla="*/ 878 w 3055"/>
                      <a:gd name="T3" fmla="*/ 1914 h 2055"/>
                      <a:gd name="T4" fmla="*/ 1528 w 3055"/>
                      <a:gd name="T5" fmla="*/ 1335 h 2055"/>
                      <a:gd name="T6" fmla="*/ 2195 w 3055"/>
                      <a:gd name="T7" fmla="*/ 316 h 2055"/>
                      <a:gd name="T8" fmla="*/ 3055 w 3055"/>
                      <a:gd name="T9" fmla="*/ 0 h 2055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3055"/>
                      <a:gd name="T16" fmla="*/ 0 h 2055"/>
                      <a:gd name="T17" fmla="*/ 3055 w 3055"/>
                      <a:gd name="T18" fmla="*/ 2055 h 2055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3055" h="2055">
                        <a:moveTo>
                          <a:pt x="0" y="2055"/>
                        </a:moveTo>
                        <a:cubicBezTo>
                          <a:pt x="311" y="2044"/>
                          <a:pt x="623" y="2034"/>
                          <a:pt x="878" y="1914"/>
                        </a:cubicBezTo>
                        <a:cubicBezTo>
                          <a:pt x="1133" y="1794"/>
                          <a:pt x="1309" y="1601"/>
                          <a:pt x="1528" y="1335"/>
                        </a:cubicBezTo>
                        <a:cubicBezTo>
                          <a:pt x="1747" y="1069"/>
                          <a:pt x="1941" y="538"/>
                          <a:pt x="2195" y="316"/>
                        </a:cubicBezTo>
                        <a:cubicBezTo>
                          <a:pt x="2449" y="94"/>
                          <a:pt x="2912" y="50"/>
                          <a:pt x="3055" y="0"/>
                        </a:cubicBezTo>
                      </a:path>
                    </a:pathLst>
                  </a:cu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dirty="0">
                      <a:solidFill>
                        <a:srgbClr val="000000"/>
                      </a:solidFill>
                    </a:endParaRPr>
                  </a:p>
                </p:txBody>
              </p:sp>
            </p:grpSp>
            <p:grpSp>
              <p:nvGrpSpPr>
                <p:cNvPr id="1051" name="Group 9"/>
                <p:cNvGrpSpPr>
                  <a:grpSpLocks/>
                </p:cNvGrpSpPr>
                <p:nvPr/>
              </p:nvGrpSpPr>
              <p:grpSpPr bwMode="auto">
                <a:xfrm>
                  <a:off x="5023" y="8541"/>
                  <a:ext cx="2423" cy="3875"/>
                  <a:chOff x="4829" y="8874"/>
                  <a:chExt cx="2634" cy="2710"/>
                </a:xfrm>
              </p:grpSpPr>
              <p:sp>
                <p:nvSpPr>
                  <p:cNvPr id="1052" name="Freeform 10"/>
                  <p:cNvSpPr>
                    <a:spLocks/>
                  </p:cNvSpPr>
                  <p:nvPr/>
                </p:nvSpPr>
                <p:spPr bwMode="auto">
                  <a:xfrm>
                    <a:off x="4829" y="8874"/>
                    <a:ext cx="1317" cy="2710"/>
                  </a:xfrm>
                  <a:custGeom>
                    <a:avLst/>
                    <a:gdLst>
                      <a:gd name="T0" fmla="*/ 0 w 1317"/>
                      <a:gd name="T1" fmla="*/ 2699 h 2710"/>
                      <a:gd name="T2" fmla="*/ 439 w 1317"/>
                      <a:gd name="T3" fmla="*/ 2576 h 2710"/>
                      <a:gd name="T4" fmla="*/ 843 w 1317"/>
                      <a:gd name="T5" fmla="*/ 1891 h 2710"/>
                      <a:gd name="T6" fmla="*/ 984 w 1317"/>
                      <a:gd name="T7" fmla="*/ 978 h 2710"/>
                      <a:gd name="T8" fmla="*/ 1169 w 1317"/>
                      <a:gd name="T9" fmla="*/ 152 h 2710"/>
                      <a:gd name="T10" fmla="*/ 1317 w 1317"/>
                      <a:gd name="T11" fmla="*/ 65 h 2710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w 1317"/>
                      <a:gd name="T19" fmla="*/ 0 h 2710"/>
                      <a:gd name="T20" fmla="*/ 1317 w 1317"/>
                      <a:gd name="T21" fmla="*/ 2710 h 2710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T18" t="T19" r="T20" b="T21"/>
                    <a:pathLst>
                      <a:path w="1317" h="2710">
                        <a:moveTo>
                          <a:pt x="0" y="2699"/>
                        </a:moveTo>
                        <a:cubicBezTo>
                          <a:pt x="149" y="2704"/>
                          <a:pt x="299" y="2710"/>
                          <a:pt x="439" y="2576"/>
                        </a:cubicBezTo>
                        <a:cubicBezTo>
                          <a:pt x="579" y="2442"/>
                          <a:pt x="752" y="2157"/>
                          <a:pt x="843" y="1891"/>
                        </a:cubicBezTo>
                        <a:cubicBezTo>
                          <a:pt x="934" y="1625"/>
                          <a:pt x="930" y="1268"/>
                          <a:pt x="984" y="978"/>
                        </a:cubicBezTo>
                        <a:cubicBezTo>
                          <a:pt x="1038" y="688"/>
                          <a:pt x="1113" y="304"/>
                          <a:pt x="1169" y="152"/>
                        </a:cubicBezTo>
                        <a:cubicBezTo>
                          <a:pt x="1225" y="0"/>
                          <a:pt x="1292" y="77"/>
                          <a:pt x="1317" y="65"/>
                        </a:cubicBezTo>
                      </a:path>
                    </a:pathLst>
                  </a:cu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dirty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1053" name="Freeform 11"/>
                  <p:cNvSpPr>
                    <a:spLocks/>
                  </p:cNvSpPr>
                  <p:nvPr/>
                </p:nvSpPr>
                <p:spPr bwMode="auto">
                  <a:xfrm flipH="1">
                    <a:off x="6146" y="8874"/>
                    <a:ext cx="1317" cy="2710"/>
                  </a:xfrm>
                  <a:custGeom>
                    <a:avLst/>
                    <a:gdLst>
                      <a:gd name="T0" fmla="*/ 0 w 1317"/>
                      <a:gd name="T1" fmla="*/ 2699 h 2710"/>
                      <a:gd name="T2" fmla="*/ 439 w 1317"/>
                      <a:gd name="T3" fmla="*/ 2576 h 2710"/>
                      <a:gd name="T4" fmla="*/ 843 w 1317"/>
                      <a:gd name="T5" fmla="*/ 1891 h 2710"/>
                      <a:gd name="T6" fmla="*/ 984 w 1317"/>
                      <a:gd name="T7" fmla="*/ 978 h 2710"/>
                      <a:gd name="T8" fmla="*/ 1169 w 1317"/>
                      <a:gd name="T9" fmla="*/ 152 h 2710"/>
                      <a:gd name="T10" fmla="*/ 1317 w 1317"/>
                      <a:gd name="T11" fmla="*/ 65 h 2710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w 1317"/>
                      <a:gd name="T19" fmla="*/ 0 h 2710"/>
                      <a:gd name="T20" fmla="*/ 1317 w 1317"/>
                      <a:gd name="T21" fmla="*/ 2710 h 2710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T18" t="T19" r="T20" b="T21"/>
                    <a:pathLst>
                      <a:path w="1317" h="2710">
                        <a:moveTo>
                          <a:pt x="0" y="2699"/>
                        </a:moveTo>
                        <a:cubicBezTo>
                          <a:pt x="149" y="2704"/>
                          <a:pt x="299" y="2710"/>
                          <a:pt x="439" y="2576"/>
                        </a:cubicBezTo>
                        <a:cubicBezTo>
                          <a:pt x="579" y="2442"/>
                          <a:pt x="752" y="2157"/>
                          <a:pt x="843" y="1891"/>
                        </a:cubicBezTo>
                        <a:cubicBezTo>
                          <a:pt x="934" y="1625"/>
                          <a:pt x="930" y="1268"/>
                          <a:pt x="984" y="978"/>
                        </a:cubicBezTo>
                        <a:cubicBezTo>
                          <a:pt x="1038" y="688"/>
                          <a:pt x="1113" y="304"/>
                          <a:pt x="1169" y="152"/>
                        </a:cubicBezTo>
                        <a:cubicBezTo>
                          <a:pt x="1225" y="0"/>
                          <a:pt x="1292" y="77"/>
                          <a:pt x="1317" y="65"/>
                        </a:cubicBezTo>
                      </a:path>
                    </a:pathLst>
                  </a:cu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dirty="0">
                      <a:solidFill>
                        <a:srgbClr val="000000"/>
                      </a:solidFill>
                    </a:endParaRPr>
                  </a:p>
                </p:txBody>
              </p:sp>
            </p:grpSp>
          </p:grpSp>
          <p:sp>
            <p:nvSpPr>
              <p:cNvPr id="1045" name="Text Box 12"/>
              <p:cNvSpPr txBox="1">
                <a:spLocks noChangeArrowheads="1"/>
              </p:cNvSpPr>
              <p:nvPr/>
            </p:nvSpPr>
            <p:spPr bwMode="auto">
              <a:xfrm>
                <a:off x="2641" y="2325"/>
                <a:ext cx="1355" cy="582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400" dirty="0">
                    <a:solidFill>
                      <a:srgbClr val="000000"/>
                    </a:solidFill>
                    <a:latin typeface="Times New Roman" pitchFamily="18" charset="0"/>
                  </a:rPr>
                  <a:t>Distribution of Sample means</a:t>
                </a:r>
              </a:p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400" dirty="0">
                  <a:solidFill>
                    <a:srgbClr val="000000"/>
                  </a:solidFill>
                  <a:latin typeface="Times New Roman" pitchFamily="18" charset="0"/>
                </a:endParaRPr>
              </a:p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400" dirty="0">
                  <a:solidFill>
                    <a:srgbClr val="000000"/>
                  </a:solidFill>
                  <a:latin typeface="Times New Roman" pitchFamily="18" charset="0"/>
                </a:endParaRPr>
              </a:p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400" dirty="0">
                    <a:solidFill>
                      <a:srgbClr val="000000"/>
                    </a:solidFill>
                    <a:latin typeface="Times New Roman" pitchFamily="18" charset="0"/>
                  </a:rPr>
                  <a:t>where n=sample size</a:t>
                </a:r>
              </a:p>
            </p:txBody>
          </p:sp>
          <p:sp>
            <p:nvSpPr>
              <p:cNvPr id="1046" name="Text Box 13"/>
              <p:cNvSpPr txBox="1">
                <a:spLocks noChangeArrowheads="1"/>
              </p:cNvSpPr>
              <p:nvPr/>
            </p:nvSpPr>
            <p:spPr bwMode="auto">
              <a:xfrm>
                <a:off x="3162" y="3288"/>
                <a:ext cx="1235" cy="317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400" dirty="0">
                    <a:solidFill>
                      <a:srgbClr val="000000"/>
                    </a:solidFill>
                    <a:latin typeface="Times New Roman" pitchFamily="18" charset="0"/>
                  </a:rPr>
                  <a:t>Distribution of  Population</a:t>
                </a:r>
              </a:p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400" dirty="0" err="1">
                    <a:solidFill>
                      <a:srgbClr val="000000"/>
                    </a:solidFill>
                    <a:latin typeface="Times New Roman" pitchFamily="18" charset="0"/>
                  </a:rPr>
                  <a:t>Std.Dev</a:t>
                </a:r>
                <a:r>
                  <a:rPr lang="en-US" sz="1400">
                    <a:solidFill>
                      <a:srgbClr val="000000"/>
                    </a:solidFill>
                    <a:latin typeface="Times New Roman" pitchFamily="18" charset="0"/>
                  </a:rPr>
                  <a:t> = </a:t>
                </a:r>
                <a:r>
                  <a:rPr lang="en-US" sz="1400">
                    <a:solidFill>
                      <a:srgbClr val="000000"/>
                    </a:solidFill>
                    <a:latin typeface="Times New Roman" pitchFamily="18" charset="0"/>
                    <a:sym typeface="Symbol" pitchFamily="18" charset="2"/>
                  </a:rPr>
                  <a:t></a:t>
                </a:r>
                <a:endParaRPr lang="en-US" sz="1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1047" name="Line 14"/>
              <p:cNvSpPr>
                <a:spLocks noChangeShapeType="1"/>
              </p:cNvSpPr>
              <p:nvPr/>
            </p:nvSpPr>
            <p:spPr bwMode="auto">
              <a:xfrm flipH="1">
                <a:off x="2402" y="2550"/>
                <a:ext cx="197" cy="21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048" name="Line 15"/>
              <p:cNvSpPr>
                <a:spLocks noChangeShapeType="1"/>
              </p:cNvSpPr>
              <p:nvPr/>
            </p:nvSpPr>
            <p:spPr bwMode="auto">
              <a:xfrm flipH="1">
                <a:off x="2887" y="3421"/>
                <a:ext cx="183" cy="14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1042" name="Line 16"/>
            <p:cNvSpPr>
              <a:spLocks noChangeShapeType="1"/>
            </p:cNvSpPr>
            <p:nvPr/>
          </p:nvSpPr>
          <p:spPr bwMode="auto">
            <a:xfrm>
              <a:off x="2430" y="2480"/>
              <a:ext cx="0" cy="1419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43" name="Text Box 17"/>
            <p:cNvSpPr txBox="1">
              <a:spLocks noChangeArrowheads="1"/>
            </p:cNvSpPr>
            <p:nvPr/>
          </p:nvSpPr>
          <p:spPr bwMode="auto">
            <a:xfrm>
              <a:off x="2311" y="3884"/>
              <a:ext cx="267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>
                  <a:solidFill>
                    <a:srgbClr val="000000"/>
                  </a:solidFill>
                  <a:latin typeface="Times New Roman" pitchFamily="18" charset="0"/>
                  <a:sym typeface="Symbol" pitchFamily="18" charset="2"/>
                </a:rPr>
                <a:t></a:t>
              </a:r>
              <a:endParaRPr lang="en-US" sz="16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</p:grpSp>
      <p:sp>
        <p:nvSpPr>
          <p:cNvPr id="1032" name="Rectangle 18"/>
          <p:cNvSpPr>
            <a:spLocks noGrp="1" noChangeArrowheads="1"/>
          </p:cNvSpPr>
          <p:nvPr/>
        </p:nvSpPr>
        <p:spPr bwMode="auto">
          <a:xfrm>
            <a:off x="595313" y="498475"/>
            <a:ext cx="7772400" cy="45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>
                <a:solidFill>
                  <a:srgbClr val="000000"/>
                </a:solidFill>
                <a:latin typeface="Times New Roman" pitchFamily="18" charset="0"/>
              </a:rPr>
              <a:t>The Central Limit Theorem</a:t>
            </a:r>
          </a:p>
        </p:txBody>
      </p:sp>
      <p:sp>
        <p:nvSpPr>
          <p:cNvPr id="1033" name="Line 19"/>
          <p:cNvSpPr>
            <a:spLocks noChangeShapeType="1"/>
          </p:cNvSpPr>
          <p:nvPr/>
        </p:nvSpPr>
        <p:spPr bwMode="auto">
          <a:xfrm>
            <a:off x="360363" y="966788"/>
            <a:ext cx="8153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34" name="Rectangle 20"/>
          <p:cNvSpPr>
            <a:spLocks noChangeArrowheads="1"/>
          </p:cNvSpPr>
          <p:nvPr/>
        </p:nvSpPr>
        <p:spPr bwMode="auto">
          <a:xfrm>
            <a:off x="4329113" y="32051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35" name="Rectangle 21"/>
          <p:cNvSpPr>
            <a:spLocks noChangeArrowheads="1"/>
          </p:cNvSpPr>
          <p:nvPr/>
        </p:nvSpPr>
        <p:spPr bwMode="auto">
          <a:xfrm>
            <a:off x="4362450" y="33289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36" name="Rectangle 22"/>
          <p:cNvSpPr>
            <a:spLocks noChangeArrowheads="1"/>
          </p:cNvSpPr>
          <p:nvPr/>
        </p:nvSpPr>
        <p:spPr bwMode="auto">
          <a:xfrm>
            <a:off x="4500563" y="334803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37" name="Rectangle 23"/>
          <p:cNvSpPr>
            <a:spLocks noChangeArrowheads="1"/>
          </p:cNvSpPr>
          <p:nvPr/>
        </p:nvSpPr>
        <p:spPr bwMode="auto">
          <a:xfrm>
            <a:off x="4462463" y="33289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38" name="Text Box 24"/>
          <p:cNvSpPr txBox="1">
            <a:spLocks noChangeArrowheads="1"/>
          </p:cNvSpPr>
          <p:nvPr/>
        </p:nvSpPr>
        <p:spPr bwMode="auto">
          <a:xfrm>
            <a:off x="738188" y="1143000"/>
            <a:ext cx="7467600" cy="2166938"/>
          </a:xfrm>
          <a:prstGeom prst="rect">
            <a:avLst/>
          </a:prstGeom>
          <a:solidFill>
            <a:srgbClr val="EAEAEA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rgbClr val="000000"/>
                </a:solidFill>
                <a:latin typeface="Times New Roman" pitchFamily="18" charset="0"/>
              </a:rPr>
              <a:t>If a random sample of size n is drawn from a population with mean </a:t>
            </a:r>
            <a:r>
              <a:rPr lang="en-US" sz="1600">
                <a:solidFill>
                  <a:srgbClr val="000000"/>
                </a:solidFill>
                <a:latin typeface="Times New Roman" pitchFamily="18" charset="0"/>
                <a:sym typeface="Symbol" pitchFamily="18" charset="2"/>
              </a:rPr>
              <a:t></a:t>
            </a:r>
            <a:r>
              <a:rPr lang="en-US" sz="1600">
                <a:solidFill>
                  <a:srgbClr val="000000"/>
                </a:solidFill>
                <a:latin typeface="Times New Roman" pitchFamily="18" charset="0"/>
              </a:rPr>
              <a:t> and variance,      ,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600">
              <a:solidFill>
                <a:srgbClr val="000000"/>
              </a:solidFill>
              <a:latin typeface="Times New Roman" pitchFamily="18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rgbClr val="000000"/>
                </a:solidFill>
                <a:latin typeface="Times New Roman" pitchFamily="18" charset="0"/>
              </a:rPr>
              <a:t>then the sample mean,      , has approximately a normal distribution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rgbClr val="000000"/>
                </a:solidFill>
                <a:latin typeface="Times New Roman" pitchFamily="18" charset="0"/>
              </a:rPr>
              <a:t> with mean </a:t>
            </a:r>
            <a:r>
              <a:rPr lang="en-US" sz="1600">
                <a:solidFill>
                  <a:srgbClr val="000000"/>
                </a:solidFill>
                <a:latin typeface="Times New Roman" pitchFamily="18" charset="0"/>
                <a:sym typeface="Symbol" pitchFamily="18" charset="2"/>
              </a:rPr>
              <a:t></a:t>
            </a:r>
            <a:r>
              <a:rPr lang="en-US" sz="1600">
                <a:solidFill>
                  <a:srgbClr val="000000"/>
                </a:solidFill>
                <a:latin typeface="Times New Roman" pitchFamily="18" charset="0"/>
              </a:rPr>
              <a:t> and variance            . 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600">
              <a:solidFill>
                <a:srgbClr val="000000"/>
              </a:solidFill>
              <a:latin typeface="Times New Roman" pitchFamily="18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rgbClr val="000000"/>
                </a:solidFill>
                <a:latin typeface="Times New Roman" pitchFamily="18" charset="0"/>
              </a:rPr>
              <a:t>That is, the distribution function of                is approximately a standard normal. 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600">
              <a:solidFill>
                <a:srgbClr val="000000"/>
              </a:solidFill>
              <a:latin typeface="Times New Roman" pitchFamily="18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rgbClr val="000000"/>
                </a:solidFill>
                <a:latin typeface="Times New Roman" pitchFamily="18" charset="0"/>
              </a:rPr>
              <a:t>The approximation improves as the sample size increases.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600">
              <a:solidFill>
                <a:srgbClr val="000000"/>
              </a:solidFill>
              <a:latin typeface="Times New Roman" pitchFamily="18" charset="0"/>
            </a:endParaRPr>
          </a:p>
        </p:txBody>
      </p:sp>
      <p:graphicFrame>
        <p:nvGraphicFramePr>
          <p:cNvPr id="1026" name="Object 25"/>
          <p:cNvGraphicFramePr>
            <a:graphicFrameLocks noChangeAspect="1"/>
          </p:cNvGraphicFramePr>
          <p:nvPr/>
        </p:nvGraphicFramePr>
        <p:xfrm>
          <a:off x="3759200" y="2263775"/>
          <a:ext cx="619125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4" name="Equation" r:id="rId6" imgW="457200" imgH="419040" progId="Equation.3">
                  <p:embed/>
                </p:oleObj>
              </mc:Choice>
              <mc:Fallback>
                <p:oleObj name="Equation" r:id="rId6" imgW="457200" imgH="419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59200" y="2263775"/>
                        <a:ext cx="619125" cy="571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7" name="Object 26"/>
          <p:cNvGraphicFramePr>
            <a:graphicFrameLocks noChangeAspect="1"/>
          </p:cNvGraphicFramePr>
          <p:nvPr/>
        </p:nvGraphicFramePr>
        <p:xfrm>
          <a:off x="3032125" y="1928813"/>
          <a:ext cx="534988" cy="255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5" name="Equation" r:id="rId8" imgW="393480" imgH="203040" progId="Equation.3">
                  <p:embed/>
                </p:oleObj>
              </mc:Choice>
              <mc:Fallback>
                <p:oleObj name="Equation" r:id="rId8" imgW="39348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32125" y="1928813"/>
                        <a:ext cx="534988" cy="255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8" name="Object 27"/>
          <p:cNvGraphicFramePr>
            <a:graphicFrameLocks noChangeAspect="1"/>
          </p:cNvGraphicFramePr>
          <p:nvPr/>
        </p:nvGraphicFramePr>
        <p:xfrm>
          <a:off x="2705100" y="1711325"/>
          <a:ext cx="192088" cy="217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6" name="Equation" r:id="rId10" imgW="139680" imgH="164880" progId="Equation.3">
                  <p:embed/>
                </p:oleObj>
              </mc:Choice>
              <mc:Fallback>
                <p:oleObj name="Equation" r:id="rId10" imgW="139680" imgH="1648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05100" y="1711325"/>
                        <a:ext cx="192088" cy="2174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9" name="Object 28"/>
          <p:cNvGraphicFramePr>
            <a:graphicFrameLocks noChangeAspect="1"/>
          </p:cNvGraphicFramePr>
          <p:nvPr/>
        </p:nvGraphicFramePr>
        <p:xfrm>
          <a:off x="7639050" y="1177925"/>
          <a:ext cx="315913" cy="288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7" name="Equation" r:id="rId12" imgW="203040" imgH="203040" progId="Equation.3">
                  <p:embed/>
                </p:oleObj>
              </mc:Choice>
              <mc:Fallback>
                <p:oleObj name="Equation" r:id="rId12" imgW="20304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39050" y="1177925"/>
                        <a:ext cx="315913" cy="2889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39" name="Rectangle 29"/>
          <p:cNvSpPr>
            <a:spLocks noChangeArrowheads="1"/>
          </p:cNvSpPr>
          <p:nvPr/>
        </p:nvSpPr>
        <p:spPr bwMode="auto">
          <a:xfrm>
            <a:off x="4191000" y="33004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graphicFrame>
        <p:nvGraphicFramePr>
          <p:cNvPr id="1030" name="Object 31"/>
          <p:cNvGraphicFramePr>
            <a:graphicFrameLocks noChangeAspect="1"/>
          </p:cNvGraphicFramePr>
          <p:nvPr/>
        </p:nvGraphicFramePr>
        <p:xfrm>
          <a:off x="5040313" y="3860800"/>
          <a:ext cx="900112" cy="433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8" name="Equation" r:id="rId14" imgW="711000" imgH="342720" progId="Equation.COEE2">
                  <p:embed/>
                </p:oleObj>
              </mc:Choice>
              <mc:Fallback>
                <p:oleObj name="Equation" r:id="rId14" imgW="711000" imgH="342720" progId="Equation.COEE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40313" y="3860800"/>
                        <a:ext cx="900112" cy="433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Recorded Sound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8367713" y="609282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741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763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1" name="Group 2"/>
          <p:cNvGrpSpPr>
            <a:grpSpLocks/>
          </p:cNvGrpSpPr>
          <p:nvPr/>
        </p:nvGrpSpPr>
        <p:grpSpPr bwMode="auto">
          <a:xfrm>
            <a:off x="678607" y="3644900"/>
            <a:ext cx="5875338" cy="2874963"/>
            <a:chOff x="858" y="2227"/>
            <a:chExt cx="3701" cy="1811"/>
          </a:xfrm>
        </p:grpSpPr>
        <p:grpSp>
          <p:nvGrpSpPr>
            <p:cNvPr id="1041" name="Group 3"/>
            <p:cNvGrpSpPr>
              <a:grpSpLocks/>
            </p:cNvGrpSpPr>
            <p:nvPr/>
          </p:nvGrpSpPr>
          <p:grpSpPr bwMode="auto">
            <a:xfrm>
              <a:off x="858" y="2227"/>
              <a:ext cx="3701" cy="1665"/>
              <a:chOff x="696" y="2325"/>
              <a:chExt cx="3701" cy="1665"/>
            </a:xfrm>
          </p:grpSpPr>
          <p:grpSp>
            <p:nvGrpSpPr>
              <p:cNvPr id="1044" name="Group 4"/>
              <p:cNvGrpSpPr>
                <a:grpSpLocks/>
              </p:cNvGrpSpPr>
              <p:nvPr/>
            </p:nvGrpSpPr>
            <p:grpSpPr bwMode="auto">
              <a:xfrm>
                <a:off x="696" y="2539"/>
                <a:ext cx="3013" cy="1451"/>
                <a:chOff x="2845" y="8541"/>
                <a:chExt cx="6480" cy="3875"/>
              </a:xfrm>
            </p:grpSpPr>
            <p:sp>
              <p:nvSpPr>
                <p:cNvPr id="1049" name="Line 5"/>
                <p:cNvSpPr>
                  <a:spLocks noChangeShapeType="1"/>
                </p:cNvSpPr>
                <p:nvPr/>
              </p:nvSpPr>
              <p:spPr bwMode="auto">
                <a:xfrm>
                  <a:off x="2845" y="12416"/>
                  <a:ext cx="6357" cy="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dirty="0">
                    <a:solidFill>
                      <a:srgbClr val="000000"/>
                    </a:solidFill>
                  </a:endParaRPr>
                </a:p>
              </p:txBody>
            </p:sp>
            <p:grpSp>
              <p:nvGrpSpPr>
                <p:cNvPr id="1050" name="Group 6"/>
                <p:cNvGrpSpPr>
                  <a:grpSpLocks/>
                </p:cNvGrpSpPr>
                <p:nvPr/>
              </p:nvGrpSpPr>
              <p:grpSpPr bwMode="auto">
                <a:xfrm>
                  <a:off x="3179" y="10695"/>
                  <a:ext cx="6146" cy="1721"/>
                  <a:chOff x="2845" y="9518"/>
                  <a:chExt cx="6110" cy="2055"/>
                </a:xfrm>
              </p:grpSpPr>
              <p:sp>
                <p:nvSpPr>
                  <p:cNvPr id="1054" name="Freeform 7"/>
                  <p:cNvSpPr>
                    <a:spLocks/>
                  </p:cNvSpPr>
                  <p:nvPr/>
                </p:nvSpPr>
                <p:spPr bwMode="auto">
                  <a:xfrm>
                    <a:off x="2845" y="9518"/>
                    <a:ext cx="3055" cy="2055"/>
                  </a:xfrm>
                  <a:custGeom>
                    <a:avLst/>
                    <a:gdLst>
                      <a:gd name="T0" fmla="*/ 0 w 3055"/>
                      <a:gd name="T1" fmla="*/ 2055 h 2055"/>
                      <a:gd name="T2" fmla="*/ 878 w 3055"/>
                      <a:gd name="T3" fmla="*/ 1914 h 2055"/>
                      <a:gd name="T4" fmla="*/ 1528 w 3055"/>
                      <a:gd name="T5" fmla="*/ 1335 h 2055"/>
                      <a:gd name="T6" fmla="*/ 2195 w 3055"/>
                      <a:gd name="T7" fmla="*/ 316 h 2055"/>
                      <a:gd name="T8" fmla="*/ 3055 w 3055"/>
                      <a:gd name="T9" fmla="*/ 0 h 2055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3055"/>
                      <a:gd name="T16" fmla="*/ 0 h 2055"/>
                      <a:gd name="T17" fmla="*/ 3055 w 3055"/>
                      <a:gd name="T18" fmla="*/ 2055 h 2055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3055" h="2055">
                        <a:moveTo>
                          <a:pt x="0" y="2055"/>
                        </a:moveTo>
                        <a:cubicBezTo>
                          <a:pt x="311" y="2044"/>
                          <a:pt x="623" y="2034"/>
                          <a:pt x="878" y="1914"/>
                        </a:cubicBezTo>
                        <a:cubicBezTo>
                          <a:pt x="1133" y="1794"/>
                          <a:pt x="1309" y="1601"/>
                          <a:pt x="1528" y="1335"/>
                        </a:cubicBezTo>
                        <a:cubicBezTo>
                          <a:pt x="1747" y="1069"/>
                          <a:pt x="1941" y="538"/>
                          <a:pt x="2195" y="316"/>
                        </a:cubicBezTo>
                        <a:cubicBezTo>
                          <a:pt x="2449" y="94"/>
                          <a:pt x="2912" y="50"/>
                          <a:pt x="3055" y="0"/>
                        </a:cubicBezTo>
                      </a:path>
                    </a:pathLst>
                  </a:cu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dirty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1055" name="Freeform 8"/>
                  <p:cNvSpPr>
                    <a:spLocks/>
                  </p:cNvSpPr>
                  <p:nvPr/>
                </p:nvSpPr>
                <p:spPr bwMode="auto">
                  <a:xfrm flipH="1">
                    <a:off x="5900" y="9518"/>
                    <a:ext cx="3055" cy="2055"/>
                  </a:xfrm>
                  <a:custGeom>
                    <a:avLst/>
                    <a:gdLst>
                      <a:gd name="T0" fmla="*/ 0 w 3055"/>
                      <a:gd name="T1" fmla="*/ 2055 h 2055"/>
                      <a:gd name="T2" fmla="*/ 878 w 3055"/>
                      <a:gd name="T3" fmla="*/ 1914 h 2055"/>
                      <a:gd name="T4" fmla="*/ 1528 w 3055"/>
                      <a:gd name="T5" fmla="*/ 1335 h 2055"/>
                      <a:gd name="T6" fmla="*/ 2195 w 3055"/>
                      <a:gd name="T7" fmla="*/ 316 h 2055"/>
                      <a:gd name="T8" fmla="*/ 3055 w 3055"/>
                      <a:gd name="T9" fmla="*/ 0 h 2055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3055"/>
                      <a:gd name="T16" fmla="*/ 0 h 2055"/>
                      <a:gd name="T17" fmla="*/ 3055 w 3055"/>
                      <a:gd name="T18" fmla="*/ 2055 h 2055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3055" h="2055">
                        <a:moveTo>
                          <a:pt x="0" y="2055"/>
                        </a:moveTo>
                        <a:cubicBezTo>
                          <a:pt x="311" y="2044"/>
                          <a:pt x="623" y="2034"/>
                          <a:pt x="878" y="1914"/>
                        </a:cubicBezTo>
                        <a:cubicBezTo>
                          <a:pt x="1133" y="1794"/>
                          <a:pt x="1309" y="1601"/>
                          <a:pt x="1528" y="1335"/>
                        </a:cubicBezTo>
                        <a:cubicBezTo>
                          <a:pt x="1747" y="1069"/>
                          <a:pt x="1941" y="538"/>
                          <a:pt x="2195" y="316"/>
                        </a:cubicBezTo>
                        <a:cubicBezTo>
                          <a:pt x="2449" y="94"/>
                          <a:pt x="2912" y="50"/>
                          <a:pt x="3055" y="0"/>
                        </a:cubicBezTo>
                      </a:path>
                    </a:pathLst>
                  </a:cu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dirty="0">
                      <a:solidFill>
                        <a:srgbClr val="000000"/>
                      </a:solidFill>
                    </a:endParaRPr>
                  </a:p>
                </p:txBody>
              </p:sp>
            </p:grpSp>
            <p:grpSp>
              <p:nvGrpSpPr>
                <p:cNvPr id="1051" name="Group 9"/>
                <p:cNvGrpSpPr>
                  <a:grpSpLocks/>
                </p:cNvGrpSpPr>
                <p:nvPr/>
              </p:nvGrpSpPr>
              <p:grpSpPr bwMode="auto">
                <a:xfrm>
                  <a:off x="5023" y="8541"/>
                  <a:ext cx="2423" cy="3875"/>
                  <a:chOff x="4829" y="8874"/>
                  <a:chExt cx="2634" cy="2710"/>
                </a:xfrm>
              </p:grpSpPr>
              <p:sp>
                <p:nvSpPr>
                  <p:cNvPr id="1052" name="Freeform 10"/>
                  <p:cNvSpPr>
                    <a:spLocks/>
                  </p:cNvSpPr>
                  <p:nvPr/>
                </p:nvSpPr>
                <p:spPr bwMode="auto">
                  <a:xfrm>
                    <a:off x="4829" y="8874"/>
                    <a:ext cx="1317" cy="2710"/>
                  </a:xfrm>
                  <a:custGeom>
                    <a:avLst/>
                    <a:gdLst>
                      <a:gd name="T0" fmla="*/ 0 w 1317"/>
                      <a:gd name="T1" fmla="*/ 2699 h 2710"/>
                      <a:gd name="T2" fmla="*/ 439 w 1317"/>
                      <a:gd name="T3" fmla="*/ 2576 h 2710"/>
                      <a:gd name="T4" fmla="*/ 843 w 1317"/>
                      <a:gd name="T5" fmla="*/ 1891 h 2710"/>
                      <a:gd name="T6" fmla="*/ 984 w 1317"/>
                      <a:gd name="T7" fmla="*/ 978 h 2710"/>
                      <a:gd name="T8" fmla="*/ 1169 w 1317"/>
                      <a:gd name="T9" fmla="*/ 152 h 2710"/>
                      <a:gd name="T10" fmla="*/ 1317 w 1317"/>
                      <a:gd name="T11" fmla="*/ 65 h 2710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w 1317"/>
                      <a:gd name="T19" fmla="*/ 0 h 2710"/>
                      <a:gd name="T20" fmla="*/ 1317 w 1317"/>
                      <a:gd name="T21" fmla="*/ 2710 h 2710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T18" t="T19" r="T20" b="T21"/>
                    <a:pathLst>
                      <a:path w="1317" h="2710">
                        <a:moveTo>
                          <a:pt x="0" y="2699"/>
                        </a:moveTo>
                        <a:cubicBezTo>
                          <a:pt x="149" y="2704"/>
                          <a:pt x="299" y="2710"/>
                          <a:pt x="439" y="2576"/>
                        </a:cubicBezTo>
                        <a:cubicBezTo>
                          <a:pt x="579" y="2442"/>
                          <a:pt x="752" y="2157"/>
                          <a:pt x="843" y="1891"/>
                        </a:cubicBezTo>
                        <a:cubicBezTo>
                          <a:pt x="934" y="1625"/>
                          <a:pt x="930" y="1268"/>
                          <a:pt x="984" y="978"/>
                        </a:cubicBezTo>
                        <a:cubicBezTo>
                          <a:pt x="1038" y="688"/>
                          <a:pt x="1113" y="304"/>
                          <a:pt x="1169" y="152"/>
                        </a:cubicBezTo>
                        <a:cubicBezTo>
                          <a:pt x="1225" y="0"/>
                          <a:pt x="1292" y="77"/>
                          <a:pt x="1317" y="65"/>
                        </a:cubicBezTo>
                      </a:path>
                    </a:pathLst>
                  </a:cu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dirty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1053" name="Freeform 11"/>
                  <p:cNvSpPr>
                    <a:spLocks/>
                  </p:cNvSpPr>
                  <p:nvPr/>
                </p:nvSpPr>
                <p:spPr bwMode="auto">
                  <a:xfrm flipH="1">
                    <a:off x="6146" y="8874"/>
                    <a:ext cx="1317" cy="2710"/>
                  </a:xfrm>
                  <a:custGeom>
                    <a:avLst/>
                    <a:gdLst>
                      <a:gd name="T0" fmla="*/ 0 w 1317"/>
                      <a:gd name="T1" fmla="*/ 2699 h 2710"/>
                      <a:gd name="T2" fmla="*/ 439 w 1317"/>
                      <a:gd name="T3" fmla="*/ 2576 h 2710"/>
                      <a:gd name="T4" fmla="*/ 843 w 1317"/>
                      <a:gd name="T5" fmla="*/ 1891 h 2710"/>
                      <a:gd name="T6" fmla="*/ 984 w 1317"/>
                      <a:gd name="T7" fmla="*/ 978 h 2710"/>
                      <a:gd name="T8" fmla="*/ 1169 w 1317"/>
                      <a:gd name="T9" fmla="*/ 152 h 2710"/>
                      <a:gd name="T10" fmla="*/ 1317 w 1317"/>
                      <a:gd name="T11" fmla="*/ 65 h 2710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w 1317"/>
                      <a:gd name="T19" fmla="*/ 0 h 2710"/>
                      <a:gd name="T20" fmla="*/ 1317 w 1317"/>
                      <a:gd name="T21" fmla="*/ 2710 h 2710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T18" t="T19" r="T20" b="T21"/>
                    <a:pathLst>
                      <a:path w="1317" h="2710">
                        <a:moveTo>
                          <a:pt x="0" y="2699"/>
                        </a:moveTo>
                        <a:cubicBezTo>
                          <a:pt x="149" y="2704"/>
                          <a:pt x="299" y="2710"/>
                          <a:pt x="439" y="2576"/>
                        </a:cubicBezTo>
                        <a:cubicBezTo>
                          <a:pt x="579" y="2442"/>
                          <a:pt x="752" y="2157"/>
                          <a:pt x="843" y="1891"/>
                        </a:cubicBezTo>
                        <a:cubicBezTo>
                          <a:pt x="934" y="1625"/>
                          <a:pt x="930" y="1268"/>
                          <a:pt x="984" y="978"/>
                        </a:cubicBezTo>
                        <a:cubicBezTo>
                          <a:pt x="1038" y="688"/>
                          <a:pt x="1113" y="304"/>
                          <a:pt x="1169" y="152"/>
                        </a:cubicBezTo>
                        <a:cubicBezTo>
                          <a:pt x="1225" y="0"/>
                          <a:pt x="1292" y="77"/>
                          <a:pt x="1317" y="65"/>
                        </a:cubicBezTo>
                      </a:path>
                    </a:pathLst>
                  </a:cu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dirty="0">
                      <a:solidFill>
                        <a:srgbClr val="000000"/>
                      </a:solidFill>
                    </a:endParaRPr>
                  </a:p>
                </p:txBody>
              </p:sp>
            </p:grpSp>
          </p:grpSp>
          <p:sp>
            <p:nvSpPr>
              <p:cNvPr id="1045" name="Text Box 12"/>
              <p:cNvSpPr txBox="1">
                <a:spLocks noChangeArrowheads="1"/>
              </p:cNvSpPr>
              <p:nvPr/>
            </p:nvSpPr>
            <p:spPr bwMode="auto">
              <a:xfrm>
                <a:off x="2641" y="2325"/>
                <a:ext cx="1355" cy="582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400" dirty="0">
                    <a:solidFill>
                      <a:srgbClr val="000000"/>
                    </a:solidFill>
                    <a:latin typeface="Times New Roman" pitchFamily="18" charset="0"/>
                  </a:rPr>
                  <a:t>Distribution of Sample means</a:t>
                </a:r>
              </a:p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400" dirty="0">
                  <a:solidFill>
                    <a:srgbClr val="000000"/>
                  </a:solidFill>
                  <a:latin typeface="Times New Roman" pitchFamily="18" charset="0"/>
                </a:endParaRPr>
              </a:p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400" dirty="0">
                  <a:solidFill>
                    <a:srgbClr val="000000"/>
                  </a:solidFill>
                  <a:latin typeface="Times New Roman" pitchFamily="18" charset="0"/>
                </a:endParaRPr>
              </a:p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400" dirty="0">
                    <a:solidFill>
                      <a:srgbClr val="000000"/>
                    </a:solidFill>
                    <a:latin typeface="Times New Roman" pitchFamily="18" charset="0"/>
                  </a:rPr>
                  <a:t>where n=sample size</a:t>
                </a:r>
              </a:p>
            </p:txBody>
          </p:sp>
          <p:sp>
            <p:nvSpPr>
              <p:cNvPr id="1046" name="Text Box 13"/>
              <p:cNvSpPr txBox="1">
                <a:spLocks noChangeArrowheads="1"/>
              </p:cNvSpPr>
              <p:nvPr/>
            </p:nvSpPr>
            <p:spPr bwMode="auto">
              <a:xfrm>
                <a:off x="3162" y="3288"/>
                <a:ext cx="1235" cy="317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400" dirty="0">
                    <a:solidFill>
                      <a:srgbClr val="000000"/>
                    </a:solidFill>
                    <a:latin typeface="Times New Roman" pitchFamily="18" charset="0"/>
                  </a:rPr>
                  <a:t>Distribution of  Population</a:t>
                </a:r>
              </a:p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400" dirty="0" err="1">
                    <a:solidFill>
                      <a:srgbClr val="000000"/>
                    </a:solidFill>
                    <a:latin typeface="Times New Roman" pitchFamily="18" charset="0"/>
                  </a:rPr>
                  <a:t>Std.Dev</a:t>
                </a:r>
                <a:r>
                  <a:rPr lang="en-US" sz="1400">
                    <a:solidFill>
                      <a:srgbClr val="000000"/>
                    </a:solidFill>
                    <a:latin typeface="Times New Roman" pitchFamily="18" charset="0"/>
                  </a:rPr>
                  <a:t> = </a:t>
                </a:r>
                <a:r>
                  <a:rPr lang="en-US" sz="1400">
                    <a:solidFill>
                      <a:srgbClr val="000000"/>
                    </a:solidFill>
                    <a:latin typeface="Times New Roman" pitchFamily="18" charset="0"/>
                    <a:sym typeface="Symbol" pitchFamily="18" charset="2"/>
                  </a:rPr>
                  <a:t></a:t>
                </a:r>
                <a:endParaRPr lang="en-US" sz="1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1047" name="Line 14"/>
              <p:cNvSpPr>
                <a:spLocks noChangeShapeType="1"/>
              </p:cNvSpPr>
              <p:nvPr/>
            </p:nvSpPr>
            <p:spPr bwMode="auto">
              <a:xfrm flipH="1">
                <a:off x="2402" y="2550"/>
                <a:ext cx="197" cy="21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048" name="Line 15"/>
              <p:cNvSpPr>
                <a:spLocks noChangeShapeType="1"/>
              </p:cNvSpPr>
              <p:nvPr/>
            </p:nvSpPr>
            <p:spPr bwMode="auto">
              <a:xfrm flipH="1">
                <a:off x="2887" y="3421"/>
                <a:ext cx="183" cy="14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1042" name="Line 16"/>
            <p:cNvSpPr>
              <a:spLocks noChangeShapeType="1"/>
            </p:cNvSpPr>
            <p:nvPr/>
          </p:nvSpPr>
          <p:spPr bwMode="auto">
            <a:xfrm>
              <a:off x="2430" y="2480"/>
              <a:ext cx="0" cy="1419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43" name="Text Box 17"/>
            <p:cNvSpPr txBox="1">
              <a:spLocks noChangeArrowheads="1"/>
            </p:cNvSpPr>
            <p:nvPr/>
          </p:nvSpPr>
          <p:spPr bwMode="auto">
            <a:xfrm>
              <a:off x="2311" y="3884"/>
              <a:ext cx="267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>
                  <a:solidFill>
                    <a:srgbClr val="000000"/>
                  </a:solidFill>
                  <a:latin typeface="Times New Roman" pitchFamily="18" charset="0"/>
                  <a:sym typeface="Symbol" pitchFamily="18" charset="2"/>
                </a:rPr>
                <a:t></a:t>
              </a:r>
              <a:endParaRPr lang="en-US" sz="16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</p:grpSp>
      <p:sp>
        <p:nvSpPr>
          <p:cNvPr id="1032" name="Rectangle 18"/>
          <p:cNvSpPr>
            <a:spLocks noGrp="1" noChangeArrowheads="1"/>
          </p:cNvSpPr>
          <p:nvPr/>
        </p:nvSpPr>
        <p:spPr bwMode="auto">
          <a:xfrm>
            <a:off x="595313" y="498475"/>
            <a:ext cx="7772400" cy="45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>
                <a:solidFill>
                  <a:srgbClr val="000000"/>
                </a:solidFill>
                <a:latin typeface="Times New Roman" pitchFamily="18" charset="0"/>
              </a:rPr>
              <a:t>The Central Limit Theorem</a:t>
            </a:r>
          </a:p>
        </p:txBody>
      </p:sp>
      <p:sp>
        <p:nvSpPr>
          <p:cNvPr id="1033" name="Line 19"/>
          <p:cNvSpPr>
            <a:spLocks noChangeShapeType="1"/>
          </p:cNvSpPr>
          <p:nvPr/>
        </p:nvSpPr>
        <p:spPr bwMode="auto">
          <a:xfrm>
            <a:off x="360363" y="966788"/>
            <a:ext cx="8153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34" name="Rectangle 20"/>
          <p:cNvSpPr>
            <a:spLocks noChangeArrowheads="1"/>
          </p:cNvSpPr>
          <p:nvPr/>
        </p:nvSpPr>
        <p:spPr bwMode="auto">
          <a:xfrm>
            <a:off x="4329113" y="32051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35" name="Rectangle 21"/>
          <p:cNvSpPr>
            <a:spLocks noChangeArrowheads="1"/>
          </p:cNvSpPr>
          <p:nvPr/>
        </p:nvSpPr>
        <p:spPr bwMode="auto">
          <a:xfrm>
            <a:off x="4362450" y="33289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36" name="Rectangle 22"/>
          <p:cNvSpPr>
            <a:spLocks noChangeArrowheads="1"/>
          </p:cNvSpPr>
          <p:nvPr/>
        </p:nvSpPr>
        <p:spPr bwMode="auto">
          <a:xfrm>
            <a:off x="4500563" y="334803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37" name="Rectangle 23"/>
          <p:cNvSpPr>
            <a:spLocks noChangeArrowheads="1"/>
          </p:cNvSpPr>
          <p:nvPr/>
        </p:nvSpPr>
        <p:spPr bwMode="auto">
          <a:xfrm>
            <a:off x="4462463" y="33289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38" name="Text Box 24"/>
          <p:cNvSpPr txBox="1">
            <a:spLocks noChangeArrowheads="1"/>
          </p:cNvSpPr>
          <p:nvPr/>
        </p:nvSpPr>
        <p:spPr bwMode="auto">
          <a:xfrm>
            <a:off x="738188" y="1143000"/>
            <a:ext cx="7467600" cy="2166938"/>
          </a:xfrm>
          <a:prstGeom prst="rect">
            <a:avLst/>
          </a:prstGeom>
          <a:solidFill>
            <a:srgbClr val="EAEAEA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rgbClr val="000000"/>
                </a:solidFill>
                <a:latin typeface="Times New Roman" pitchFamily="18" charset="0"/>
              </a:rPr>
              <a:t>If a random sample of size n is drawn from a population with mean </a:t>
            </a:r>
            <a:r>
              <a:rPr lang="en-US" sz="1600">
                <a:solidFill>
                  <a:srgbClr val="000000"/>
                </a:solidFill>
                <a:latin typeface="Times New Roman" pitchFamily="18" charset="0"/>
                <a:sym typeface="Symbol" pitchFamily="18" charset="2"/>
              </a:rPr>
              <a:t></a:t>
            </a:r>
            <a:r>
              <a:rPr lang="en-US" sz="1600">
                <a:solidFill>
                  <a:srgbClr val="000000"/>
                </a:solidFill>
                <a:latin typeface="Times New Roman" pitchFamily="18" charset="0"/>
              </a:rPr>
              <a:t> and variance,      ,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600">
              <a:solidFill>
                <a:srgbClr val="000000"/>
              </a:solidFill>
              <a:latin typeface="Times New Roman" pitchFamily="18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rgbClr val="000000"/>
                </a:solidFill>
                <a:latin typeface="Times New Roman" pitchFamily="18" charset="0"/>
              </a:rPr>
              <a:t>then the sample mean,      , has approximately a normal distribution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rgbClr val="000000"/>
                </a:solidFill>
                <a:latin typeface="Times New Roman" pitchFamily="18" charset="0"/>
              </a:rPr>
              <a:t> with mean </a:t>
            </a:r>
            <a:r>
              <a:rPr lang="en-US" sz="1600">
                <a:solidFill>
                  <a:srgbClr val="000000"/>
                </a:solidFill>
                <a:latin typeface="Times New Roman" pitchFamily="18" charset="0"/>
                <a:sym typeface="Symbol" pitchFamily="18" charset="2"/>
              </a:rPr>
              <a:t></a:t>
            </a:r>
            <a:r>
              <a:rPr lang="en-US" sz="1600">
                <a:solidFill>
                  <a:srgbClr val="000000"/>
                </a:solidFill>
                <a:latin typeface="Times New Roman" pitchFamily="18" charset="0"/>
              </a:rPr>
              <a:t> and variance            . 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600">
              <a:solidFill>
                <a:srgbClr val="000000"/>
              </a:solidFill>
              <a:latin typeface="Times New Roman" pitchFamily="18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rgbClr val="000000"/>
                </a:solidFill>
                <a:latin typeface="Times New Roman" pitchFamily="18" charset="0"/>
              </a:rPr>
              <a:t>That is, the distribution function of                is approximately a standard normal. 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600">
              <a:solidFill>
                <a:srgbClr val="000000"/>
              </a:solidFill>
              <a:latin typeface="Times New Roman" pitchFamily="18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rgbClr val="000000"/>
                </a:solidFill>
                <a:latin typeface="Times New Roman" pitchFamily="18" charset="0"/>
              </a:rPr>
              <a:t>The approximation improves as the sample size increases.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600">
              <a:solidFill>
                <a:srgbClr val="000000"/>
              </a:solidFill>
              <a:latin typeface="Times New Roman" pitchFamily="18" charset="0"/>
            </a:endParaRPr>
          </a:p>
        </p:txBody>
      </p:sp>
      <p:graphicFrame>
        <p:nvGraphicFramePr>
          <p:cNvPr id="1026" name="Object 25"/>
          <p:cNvGraphicFramePr>
            <a:graphicFrameLocks noChangeAspect="1"/>
          </p:cNvGraphicFramePr>
          <p:nvPr/>
        </p:nvGraphicFramePr>
        <p:xfrm>
          <a:off x="3759200" y="2263775"/>
          <a:ext cx="619125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04" name="Equation" r:id="rId6" imgW="457200" imgH="419040" progId="Equation.3">
                  <p:embed/>
                </p:oleObj>
              </mc:Choice>
              <mc:Fallback>
                <p:oleObj name="Equation" r:id="rId6" imgW="457200" imgH="419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59200" y="2263775"/>
                        <a:ext cx="619125" cy="571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7" name="Object 26"/>
          <p:cNvGraphicFramePr>
            <a:graphicFrameLocks noChangeAspect="1"/>
          </p:cNvGraphicFramePr>
          <p:nvPr/>
        </p:nvGraphicFramePr>
        <p:xfrm>
          <a:off x="3032125" y="1928813"/>
          <a:ext cx="534988" cy="255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05" name="Equation" r:id="rId8" imgW="393480" imgH="203040" progId="Equation.3">
                  <p:embed/>
                </p:oleObj>
              </mc:Choice>
              <mc:Fallback>
                <p:oleObj name="Equation" r:id="rId8" imgW="39348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32125" y="1928813"/>
                        <a:ext cx="534988" cy="255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8" name="Object 27"/>
          <p:cNvGraphicFramePr>
            <a:graphicFrameLocks noChangeAspect="1"/>
          </p:cNvGraphicFramePr>
          <p:nvPr/>
        </p:nvGraphicFramePr>
        <p:xfrm>
          <a:off x="2705100" y="1711325"/>
          <a:ext cx="192088" cy="217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06" name="Equation" r:id="rId10" imgW="139680" imgH="164880" progId="Equation.3">
                  <p:embed/>
                </p:oleObj>
              </mc:Choice>
              <mc:Fallback>
                <p:oleObj name="Equation" r:id="rId10" imgW="139680" imgH="1648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05100" y="1711325"/>
                        <a:ext cx="192088" cy="2174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9" name="Object 28"/>
          <p:cNvGraphicFramePr>
            <a:graphicFrameLocks noChangeAspect="1"/>
          </p:cNvGraphicFramePr>
          <p:nvPr/>
        </p:nvGraphicFramePr>
        <p:xfrm>
          <a:off x="7639050" y="1177925"/>
          <a:ext cx="315913" cy="288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07" name="Equation" r:id="rId12" imgW="203040" imgH="203040" progId="Equation.3">
                  <p:embed/>
                </p:oleObj>
              </mc:Choice>
              <mc:Fallback>
                <p:oleObj name="Equation" r:id="rId12" imgW="20304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39050" y="1177925"/>
                        <a:ext cx="315913" cy="2889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39" name="Rectangle 29"/>
          <p:cNvSpPr>
            <a:spLocks noChangeArrowheads="1"/>
          </p:cNvSpPr>
          <p:nvPr/>
        </p:nvSpPr>
        <p:spPr bwMode="auto">
          <a:xfrm>
            <a:off x="4191000" y="33004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graphicFrame>
        <p:nvGraphicFramePr>
          <p:cNvPr id="1030" name="Object 31"/>
          <p:cNvGraphicFramePr>
            <a:graphicFrameLocks noChangeAspect="1"/>
          </p:cNvGraphicFramePr>
          <p:nvPr/>
        </p:nvGraphicFramePr>
        <p:xfrm>
          <a:off x="5040313" y="3860800"/>
          <a:ext cx="900112" cy="433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08" name="Equation" r:id="rId14" imgW="711000" imgH="342720" progId="Equation.COEE2">
                  <p:embed/>
                </p:oleObj>
              </mc:Choice>
              <mc:Fallback>
                <p:oleObj name="Equation" r:id="rId14" imgW="711000" imgH="342720" progId="Equation.COEE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40313" y="3860800"/>
                        <a:ext cx="900112" cy="433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1"/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1742478294"/>
              </p:ext>
            </p:extLst>
          </p:nvPr>
        </p:nvGraphicFramePr>
        <p:xfrm>
          <a:off x="5947993" y="5357238"/>
          <a:ext cx="1211903" cy="7231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09" name="Equation" r:id="rId16" imgW="660113" imgH="393529" progId="Equation.COEE2">
                  <p:embed/>
                </p:oleObj>
              </mc:Choice>
              <mc:Fallback>
                <p:oleObj name="Equation" r:id="rId16" imgW="660113" imgH="393529" progId="Equation.COEE2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47993" y="5357238"/>
                        <a:ext cx="1211903" cy="72310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6248400" y="3808124"/>
                <a:ext cx="2690374" cy="10104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/>
                        </a:rPr>
                        <m:t>𝑍</m:t>
                      </m:r>
                      <m:r>
                        <a:rPr lang="en-US" sz="24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̅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/>
                                </a:rPr>
                                <m:t>𝑥</m:t>
                              </m:r>
                            </m:e>
                          </m:acc>
                          <m:r>
                            <a:rPr lang="en-US" sz="2400" b="0" i="1" smtClean="0">
                              <a:latin typeface="Cambria Math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/>
                              <a:ea typeface="Cambria Math"/>
                            </a:rPr>
                            <m:t>𝜇</m:t>
                          </m:r>
                        </m:num>
                        <m:den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/>
                                  <a:ea typeface="Cambria Math"/>
                                </a:rPr>
                                <m:t>𝜎</m:t>
                              </m:r>
                            </m:e>
                            <m:sub>
                              <m:acc>
                                <m:accPr>
                                  <m:chr m:val="̅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</m:acc>
                            </m:sub>
                          </m:sSub>
                        </m:den>
                      </m:f>
                      <m:r>
                        <a:rPr lang="en-US" sz="24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̅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/>
                                </a:rPr>
                                <m:t>𝑥</m:t>
                              </m:r>
                            </m:e>
                          </m:acc>
                          <m:r>
                            <a:rPr lang="en-US" sz="2400" b="0" i="1" smtClean="0">
                              <a:latin typeface="Cambria Math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/>
                              <a:ea typeface="Cambria Math"/>
                            </a:rPr>
                            <m:t>𝜇</m:t>
                          </m:r>
                        </m:num>
                        <m:den>
                          <m:f>
                            <m:fPr>
                              <m:type m:val="skw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/>
                                  <a:ea typeface="Cambria Math"/>
                                </a:rPr>
                                <m:t>𝜎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400" b="0" i="1" smtClean="0">
                                      <a:latin typeface="Cambria Math"/>
                                      <a:ea typeface="Cambria Math"/>
                                    </a:rPr>
                                    <m:t>𝑛</m:t>
                                  </m:r>
                                </m:e>
                              </m:rad>
                            </m:den>
                          </m:f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8400" y="3808124"/>
                <a:ext cx="2690374" cy="1010405"/>
              </a:xfrm>
              <a:prstGeom prst="rect">
                <a:avLst/>
              </a:prstGeom>
              <a:blipFill rotWithShape="1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Recorded Sound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8429626" y="6172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099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8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2"/>
          <p:cNvSpPr>
            <a:spLocks noGrp="1" noChangeArrowheads="1"/>
          </p:cNvSpPr>
          <p:nvPr>
            <p:ph type="title"/>
          </p:nvPr>
        </p:nvSpPr>
        <p:spPr>
          <a:xfrm>
            <a:off x="492125" y="440668"/>
            <a:ext cx="8229600" cy="777875"/>
          </a:xfrm>
        </p:spPr>
        <p:txBody>
          <a:bodyPr/>
          <a:lstStyle/>
          <a:p>
            <a:r>
              <a:rPr lang="en-US" sz="4000" dirty="0">
                <a:solidFill>
                  <a:srgbClr val="0099FF"/>
                </a:solidFill>
              </a:rPr>
              <a:t>Confidence intervals</a:t>
            </a:r>
          </a:p>
        </p:txBody>
      </p:sp>
      <p:sp>
        <p:nvSpPr>
          <p:cNvPr id="124931" name="Text Box 3"/>
          <p:cNvSpPr txBox="1">
            <a:spLocks noChangeArrowheads="1"/>
          </p:cNvSpPr>
          <p:nvPr/>
        </p:nvSpPr>
        <p:spPr bwMode="auto">
          <a:xfrm>
            <a:off x="460578" y="1520788"/>
            <a:ext cx="8431901" cy="47089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465138" indent="-465138">
              <a:defRPr>
                <a:solidFill>
                  <a:schemeClr val="tx1"/>
                </a:solidFill>
                <a:latin typeface="Arial" charset="0"/>
              </a:defRPr>
            </a:lvl1pPr>
            <a:lvl2pPr marL="622300">
              <a:defRPr>
                <a:solidFill>
                  <a:schemeClr val="tx1"/>
                </a:solidFill>
                <a:latin typeface="Arial" charset="0"/>
              </a:defRPr>
            </a:lvl2pPr>
            <a:lvl3pPr>
              <a:defRPr>
                <a:solidFill>
                  <a:schemeClr val="tx1"/>
                </a:solidFill>
                <a:latin typeface="Arial" charset="0"/>
              </a:defRPr>
            </a:lvl3pPr>
            <a:lvl4pPr>
              <a:defRPr>
                <a:solidFill>
                  <a:schemeClr val="tx1"/>
                </a:solidFill>
                <a:latin typeface="Arial" charset="0"/>
              </a:defRPr>
            </a:lvl4pPr>
            <a:lvl5pPr>
              <a:defRPr>
                <a:solidFill>
                  <a:schemeClr val="tx1"/>
                </a:solidFill>
                <a:latin typeface="Arial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indent="0" fontAlgn="base">
              <a:spcBef>
                <a:spcPct val="50000"/>
              </a:spcBef>
              <a:spcAft>
                <a:spcPct val="0"/>
              </a:spcAft>
            </a:pPr>
            <a:r>
              <a:rPr lang="en-US" sz="3000" dirty="0" smtClean="0">
                <a:solidFill>
                  <a:srgbClr val="000000"/>
                </a:solidFill>
              </a:rPr>
              <a:t>A confidence interval is a range </a:t>
            </a:r>
            <a:r>
              <a:rPr lang="en-US" sz="3000" dirty="0">
                <a:solidFill>
                  <a:srgbClr val="000000"/>
                </a:solidFill>
              </a:rPr>
              <a:t>of values within which repeated sample statistics are predicted to fall a certain percentage of the time</a:t>
            </a:r>
            <a:r>
              <a:rPr lang="en-US" sz="3000" dirty="0" smtClean="0">
                <a:solidFill>
                  <a:srgbClr val="000000"/>
                </a:solidFill>
              </a:rPr>
              <a:t>.</a:t>
            </a:r>
          </a:p>
          <a:p>
            <a:pPr algn="ctr" fontAlgn="base">
              <a:spcBef>
                <a:spcPts val="2400"/>
              </a:spcBef>
              <a:spcAft>
                <a:spcPct val="0"/>
              </a:spcAft>
              <a:buFont typeface="Symbol" pitchFamily="18" charset="2"/>
              <a:buChar char="a"/>
            </a:pPr>
            <a:r>
              <a:rPr lang="en-US" sz="3000" dirty="0" smtClean="0">
                <a:solidFill>
                  <a:srgbClr val="000000"/>
                </a:solidFill>
                <a:sym typeface="Symbol" pitchFamily="18" charset="2"/>
              </a:rPr>
              <a:t>= </a:t>
            </a:r>
            <a:r>
              <a:rPr lang="en-US" sz="3000" dirty="0">
                <a:solidFill>
                  <a:srgbClr val="000000"/>
                </a:solidFill>
                <a:sym typeface="Symbol" pitchFamily="18" charset="2"/>
              </a:rPr>
              <a:t>risk that true population parameter will fail to fall in defined </a:t>
            </a:r>
            <a:r>
              <a:rPr lang="en-US" sz="3000" dirty="0" smtClean="0">
                <a:solidFill>
                  <a:srgbClr val="000000"/>
                </a:solidFill>
                <a:sym typeface="Symbol" pitchFamily="18" charset="2"/>
              </a:rPr>
              <a:t>interval</a:t>
            </a:r>
          </a:p>
          <a:p>
            <a:pPr algn="ctr" fontAlgn="base">
              <a:spcBef>
                <a:spcPts val="2400"/>
              </a:spcBef>
              <a:spcAft>
                <a:spcPct val="0"/>
              </a:spcAft>
            </a:pPr>
            <a:r>
              <a:rPr lang="en-US" sz="3000" dirty="0" smtClean="0">
                <a:solidFill>
                  <a:srgbClr val="000000"/>
                </a:solidFill>
                <a:sym typeface="Symbol" pitchFamily="18" charset="2"/>
              </a:rPr>
              <a:t>Confidence level = 100 (1-)%</a:t>
            </a:r>
          </a:p>
          <a:p>
            <a:pPr fontAlgn="base">
              <a:spcBef>
                <a:spcPts val="2400"/>
              </a:spcBef>
              <a:spcAft>
                <a:spcPct val="0"/>
              </a:spcAft>
            </a:pPr>
            <a:r>
              <a:rPr lang="en-US" sz="3000" dirty="0" smtClean="0">
                <a:solidFill>
                  <a:srgbClr val="000000"/>
                </a:solidFill>
                <a:sym typeface="Symbol" pitchFamily="18" charset="2"/>
              </a:rPr>
              <a:t>Example:  Risk </a:t>
            </a:r>
            <a:r>
              <a:rPr lang="en-US" sz="3000" dirty="0" smtClean="0">
                <a:solidFill>
                  <a:srgbClr val="000000"/>
                </a:solidFill>
                <a:latin typeface="Cambria Math"/>
                <a:ea typeface="Cambria Math"/>
                <a:sym typeface="Symbol" pitchFamily="18" charset="2"/>
              </a:rPr>
              <a:t>𝜶 = .05 or 5%</a:t>
            </a:r>
          </a:p>
          <a:p>
            <a:pPr fontAlgn="base">
              <a:spcAft>
                <a:spcPct val="0"/>
              </a:spcAft>
            </a:pPr>
            <a:r>
              <a:rPr lang="en-US" sz="3000" dirty="0">
                <a:solidFill>
                  <a:srgbClr val="000000"/>
                </a:solidFill>
                <a:latin typeface="Cambria Math"/>
                <a:ea typeface="Cambria Math"/>
                <a:sym typeface="Symbol" pitchFamily="18" charset="2"/>
              </a:rPr>
              <a:t>	</a:t>
            </a:r>
            <a:r>
              <a:rPr lang="en-US" sz="3000" dirty="0" smtClean="0">
                <a:solidFill>
                  <a:srgbClr val="000000"/>
                </a:solidFill>
                <a:latin typeface="Cambria Math"/>
                <a:ea typeface="Cambria Math"/>
                <a:sym typeface="Symbol" pitchFamily="18" charset="2"/>
              </a:rPr>
              <a:t>		Confidence Level= .95 or 95%</a:t>
            </a:r>
            <a:endParaRPr lang="en-US" sz="3000" dirty="0" smtClean="0">
              <a:solidFill>
                <a:srgbClr val="000000"/>
              </a:solidFill>
              <a:sym typeface="Symbol" pitchFamily="18" charset="2"/>
            </a:endParaRPr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282879" y="6229769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141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34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/>
          <p:cNvGrpSpPr/>
          <p:nvPr/>
        </p:nvGrpSpPr>
        <p:grpSpPr>
          <a:xfrm>
            <a:off x="154823" y="1802720"/>
            <a:ext cx="8915400" cy="3324654"/>
            <a:chOff x="154823" y="1802720"/>
            <a:chExt cx="8915400" cy="3324654"/>
          </a:xfrm>
        </p:grpSpPr>
        <p:grpSp>
          <p:nvGrpSpPr>
            <p:cNvPr id="3" name="Group 2"/>
            <p:cNvGrpSpPr/>
            <p:nvPr/>
          </p:nvGrpSpPr>
          <p:grpSpPr>
            <a:xfrm>
              <a:off x="154823" y="1802720"/>
              <a:ext cx="8915400" cy="3324654"/>
              <a:chOff x="1473200" y="3806934"/>
              <a:chExt cx="5875338" cy="2867024"/>
            </a:xfrm>
          </p:grpSpPr>
          <p:grpSp>
            <p:nvGrpSpPr>
              <p:cNvPr id="160770" name="Group 2"/>
              <p:cNvGrpSpPr>
                <a:grpSpLocks/>
              </p:cNvGrpSpPr>
              <p:nvPr/>
            </p:nvGrpSpPr>
            <p:grpSpPr bwMode="auto">
              <a:xfrm>
                <a:off x="1473200" y="3806934"/>
                <a:ext cx="5875338" cy="2867024"/>
                <a:chOff x="858" y="2227"/>
                <a:chExt cx="3701" cy="1806"/>
              </a:xfrm>
            </p:grpSpPr>
            <p:grpSp>
              <p:nvGrpSpPr>
                <p:cNvPr id="160771" name="Group 3"/>
                <p:cNvGrpSpPr>
                  <a:grpSpLocks/>
                </p:cNvGrpSpPr>
                <p:nvPr/>
              </p:nvGrpSpPr>
              <p:grpSpPr bwMode="auto">
                <a:xfrm>
                  <a:off x="858" y="2227"/>
                  <a:ext cx="3701" cy="1665"/>
                  <a:chOff x="696" y="2325"/>
                  <a:chExt cx="3701" cy="1665"/>
                </a:xfrm>
              </p:grpSpPr>
              <p:grpSp>
                <p:nvGrpSpPr>
                  <p:cNvPr id="160772" name="Group 4"/>
                  <p:cNvGrpSpPr>
                    <a:grpSpLocks/>
                  </p:cNvGrpSpPr>
                  <p:nvPr/>
                </p:nvGrpSpPr>
                <p:grpSpPr bwMode="auto">
                  <a:xfrm>
                    <a:off x="696" y="2539"/>
                    <a:ext cx="3013" cy="1451"/>
                    <a:chOff x="2845" y="8541"/>
                    <a:chExt cx="6480" cy="3875"/>
                  </a:xfrm>
                </p:grpSpPr>
                <p:sp>
                  <p:nvSpPr>
                    <p:cNvPr id="160773" name="Line 5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845" y="12416"/>
                      <a:ext cx="6357" cy="0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pPr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>
                        <a:solidFill>
                          <a:srgbClr val="000000"/>
                        </a:solidFill>
                      </a:endParaRPr>
                    </a:p>
                  </p:txBody>
                </p:sp>
                <p:grpSp>
                  <p:nvGrpSpPr>
                    <p:cNvPr id="160774" name="Group 6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179" y="10695"/>
                      <a:ext cx="6146" cy="1721"/>
                      <a:chOff x="2845" y="9518"/>
                      <a:chExt cx="6110" cy="2055"/>
                    </a:xfrm>
                  </p:grpSpPr>
                  <p:sp>
                    <p:nvSpPr>
                      <p:cNvPr id="160775" name="Freeform 7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2845" y="9518"/>
                        <a:ext cx="3055" cy="2055"/>
                      </a:xfrm>
                      <a:custGeom>
                        <a:avLst/>
                        <a:gdLst>
                          <a:gd name="T0" fmla="*/ 0 w 3055"/>
                          <a:gd name="T1" fmla="*/ 2055 h 2055"/>
                          <a:gd name="T2" fmla="*/ 878 w 3055"/>
                          <a:gd name="T3" fmla="*/ 1914 h 2055"/>
                          <a:gd name="T4" fmla="*/ 1528 w 3055"/>
                          <a:gd name="T5" fmla="*/ 1335 h 2055"/>
                          <a:gd name="T6" fmla="*/ 2195 w 3055"/>
                          <a:gd name="T7" fmla="*/ 316 h 2055"/>
                          <a:gd name="T8" fmla="*/ 3055 w 3055"/>
                          <a:gd name="T9" fmla="*/ 0 h 2055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</a:cxnLst>
                        <a:rect l="0" t="0" r="r" b="b"/>
                        <a:pathLst>
                          <a:path w="3055" h="2055">
                            <a:moveTo>
                              <a:pt x="0" y="2055"/>
                            </a:moveTo>
                            <a:cubicBezTo>
                              <a:pt x="311" y="2044"/>
                              <a:pt x="623" y="2034"/>
                              <a:pt x="878" y="1914"/>
                            </a:cubicBezTo>
                            <a:cubicBezTo>
                              <a:pt x="1133" y="1794"/>
                              <a:pt x="1309" y="1601"/>
                              <a:pt x="1528" y="1335"/>
                            </a:cubicBezTo>
                            <a:cubicBezTo>
                              <a:pt x="1747" y="1069"/>
                              <a:pt x="1941" y="538"/>
                              <a:pt x="2195" y="316"/>
                            </a:cubicBezTo>
                            <a:cubicBezTo>
                              <a:pt x="2449" y="94"/>
                              <a:pt x="2912" y="50"/>
                              <a:pt x="3055" y="0"/>
                            </a:cubicBezTo>
                          </a:path>
                        </a:pathLst>
                      </a:custGeom>
                      <a:noFill/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  <p:txBody>
                      <a:bodyPr/>
                      <a:lstStyle/>
                      <a:p>
                        <a:pPr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>
                          <a:solidFill>
                            <a:srgbClr val="000000"/>
                          </a:solidFill>
                        </a:endParaRPr>
                      </a:p>
                    </p:txBody>
                  </p:sp>
                  <p:sp>
                    <p:nvSpPr>
                      <p:cNvPr id="160776" name="Freeform 8"/>
                      <p:cNvSpPr>
                        <a:spLocks/>
                      </p:cNvSpPr>
                      <p:nvPr/>
                    </p:nvSpPr>
                    <p:spPr bwMode="auto">
                      <a:xfrm flipH="1">
                        <a:off x="5900" y="9518"/>
                        <a:ext cx="3055" cy="2055"/>
                      </a:xfrm>
                      <a:custGeom>
                        <a:avLst/>
                        <a:gdLst>
                          <a:gd name="T0" fmla="*/ 0 w 3055"/>
                          <a:gd name="T1" fmla="*/ 2055 h 2055"/>
                          <a:gd name="T2" fmla="*/ 878 w 3055"/>
                          <a:gd name="T3" fmla="*/ 1914 h 2055"/>
                          <a:gd name="T4" fmla="*/ 1528 w 3055"/>
                          <a:gd name="T5" fmla="*/ 1335 h 2055"/>
                          <a:gd name="T6" fmla="*/ 2195 w 3055"/>
                          <a:gd name="T7" fmla="*/ 316 h 2055"/>
                          <a:gd name="T8" fmla="*/ 3055 w 3055"/>
                          <a:gd name="T9" fmla="*/ 0 h 2055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</a:cxnLst>
                        <a:rect l="0" t="0" r="r" b="b"/>
                        <a:pathLst>
                          <a:path w="3055" h="2055">
                            <a:moveTo>
                              <a:pt x="0" y="2055"/>
                            </a:moveTo>
                            <a:cubicBezTo>
                              <a:pt x="311" y="2044"/>
                              <a:pt x="623" y="2034"/>
                              <a:pt x="878" y="1914"/>
                            </a:cubicBezTo>
                            <a:cubicBezTo>
                              <a:pt x="1133" y="1794"/>
                              <a:pt x="1309" y="1601"/>
                              <a:pt x="1528" y="1335"/>
                            </a:cubicBezTo>
                            <a:cubicBezTo>
                              <a:pt x="1747" y="1069"/>
                              <a:pt x="1941" y="538"/>
                              <a:pt x="2195" y="316"/>
                            </a:cubicBezTo>
                            <a:cubicBezTo>
                              <a:pt x="2449" y="94"/>
                              <a:pt x="2912" y="50"/>
                              <a:pt x="3055" y="0"/>
                            </a:cubicBezTo>
                          </a:path>
                        </a:pathLst>
                      </a:custGeom>
                      <a:noFill/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  <p:txBody>
                      <a:bodyPr/>
                      <a:lstStyle/>
                      <a:p>
                        <a:pPr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>
                          <a:solidFill>
                            <a:srgbClr val="000000"/>
                          </a:solidFill>
                        </a:endParaRPr>
                      </a:p>
                    </p:txBody>
                  </p:sp>
                </p:grpSp>
                <p:grpSp>
                  <p:nvGrpSpPr>
                    <p:cNvPr id="160777" name="Group 9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5023" y="8541"/>
                      <a:ext cx="2423" cy="3875"/>
                      <a:chOff x="4829" y="8874"/>
                      <a:chExt cx="2634" cy="2710"/>
                    </a:xfrm>
                  </p:grpSpPr>
                  <p:sp>
                    <p:nvSpPr>
                      <p:cNvPr id="160778" name="Freeform 10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829" y="8874"/>
                        <a:ext cx="1317" cy="2710"/>
                      </a:xfrm>
                      <a:custGeom>
                        <a:avLst/>
                        <a:gdLst>
                          <a:gd name="T0" fmla="*/ 0 w 1317"/>
                          <a:gd name="T1" fmla="*/ 2699 h 2710"/>
                          <a:gd name="T2" fmla="*/ 439 w 1317"/>
                          <a:gd name="T3" fmla="*/ 2576 h 2710"/>
                          <a:gd name="T4" fmla="*/ 843 w 1317"/>
                          <a:gd name="T5" fmla="*/ 1891 h 2710"/>
                          <a:gd name="T6" fmla="*/ 984 w 1317"/>
                          <a:gd name="T7" fmla="*/ 978 h 2710"/>
                          <a:gd name="T8" fmla="*/ 1169 w 1317"/>
                          <a:gd name="T9" fmla="*/ 152 h 2710"/>
                          <a:gd name="T10" fmla="*/ 1317 w 1317"/>
                          <a:gd name="T11" fmla="*/ 65 h 2710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</a:cxnLst>
                        <a:rect l="0" t="0" r="r" b="b"/>
                        <a:pathLst>
                          <a:path w="1317" h="2710">
                            <a:moveTo>
                              <a:pt x="0" y="2699"/>
                            </a:moveTo>
                            <a:cubicBezTo>
                              <a:pt x="149" y="2704"/>
                              <a:pt x="299" y="2710"/>
                              <a:pt x="439" y="2576"/>
                            </a:cubicBezTo>
                            <a:cubicBezTo>
                              <a:pt x="579" y="2442"/>
                              <a:pt x="752" y="2157"/>
                              <a:pt x="843" y="1891"/>
                            </a:cubicBezTo>
                            <a:cubicBezTo>
                              <a:pt x="934" y="1625"/>
                              <a:pt x="930" y="1268"/>
                              <a:pt x="984" y="978"/>
                            </a:cubicBezTo>
                            <a:cubicBezTo>
                              <a:pt x="1038" y="688"/>
                              <a:pt x="1113" y="304"/>
                              <a:pt x="1169" y="152"/>
                            </a:cubicBezTo>
                            <a:cubicBezTo>
                              <a:pt x="1225" y="0"/>
                              <a:pt x="1292" y="77"/>
                              <a:pt x="1317" y="65"/>
                            </a:cubicBezTo>
                          </a:path>
                        </a:pathLst>
                      </a:custGeom>
                      <a:noFill/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  <p:txBody>
                      <a:bodyPr/>
                      <a:lstStyle/>
                      <a:p>
                        <a:pPr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>
                          <a:solidFill>
                            <a:srgbClr val="000000"/>
                          </a:solidFill>
                        </a:endParaRPr>
                      </a:p>
                    </p:txBody>
                  </p:sp>
                  <p:sp>
                    <p:nvSpPr>
                      <p:cNvPr id="160779" name="Freeform 11"/>
                      <p:cNvSpPr>
                        <a:spLocks/>
                      </p:cNvSpPr>
                      <p:nvPr/>
                    </p:nvSpPr>
                    <p:spPr bwMode="auto">
                      <a:xfrm flipH="1">
                        <a:off x="6146" y="8874"/>
                        <a:ext cx="1317" cy="2710"/>
                      </a:xfrm>
                      <a:custGeom>
                        <a:avLst/>
                        <a:gdLst>
                          <a:gd name="T0" fmla="*/ 0 w 1317"/>
                          <a:gd name="T1" fmla="*/ 2699 h 2710"/>
                          <a:gd name="T2" fmla="*/ 439 w 1317"/>
                          <a:gd name="T3" fmla="*/ 2576 h 2710"/>
                          <a:gd name="T4" fmla="*/ 843 w 1317"/>
                          <a:gd name="T5" fmla="*/ 1891 h 2710"/>
                          <a:gd name="T6" fmla="*/ 984 w 1317"/>
                          <a:gd name="T7" fmla="*/ 978 h 2710"/>
                          <a:gd name="T8" fmla="*/ 1169 w 1317"/>
                          <a:gd name="T9" fmla="*/ 152 h 2710"/>
                          <a:gd name="T10" fmla="*/ 1317 w 1317"/>
                          <a:gd name="T11" fmla="*/ 65 h 2710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</a:cxnLst>
                        <a:rect l="0" t="0" r="r" b="b"/>
                        <a:pathLst>
                          <a:path w="1317" h="2710">
                            <a:moveTo>
                              <a:pt x="0" y="2699"/>
                            </a:moveTo>
                            <a:cubicBezTo>
                              <a:pt x="149" y="2704"/>
                              <a:pt x="299" y="2710"/>
                              <a:pt x="439" y="2576"/>
                            </a:cubicBezTo>
                            <a:cubicBezTo>
                              <a:pt x="579" y="2442"/>
                              <a:pt x="752" y="2157"/>
                              <a:pt x="843" y="1891"/>
                            </a:cubicBezTo>
                            <a:cubicBezTo>
                              <a:pt x="934" y="1625"/>
                              <a:pt x="930" y="1268"/>
                              <a:pt x="984" y="978"/>
                            </a:cubicBezTo>
                            <a:cubicBezTo>
                              <a:pt x="1038" y="688"/>
                              <a:pt x="1113" y="304"/>
                              <a:pt x="1169" y="152"/>
                            </a:cubicBezTo>
                            <a:cubicBezTo>
                              <a:pt x="1225" y="0"/>
                              <a:pt x="1292" y="77"/>
                              <a:pt x="1317" y="65"/>
                            </a:cubicBezTo>
                          </a:path>
                        </a:pathLst>
                      </a:custGeom>
                      <a:noFill/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  <p:txBody>
                      <a:bodyPr/>
                      <a:lstStyle/>
                      <a:p>
                        <a:pPr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>
                          <a:solidFill>
                            <a:srgbClr val="000000"/>
                          </a:solidFill>
                        </a:endParaRPr>
                      </a:p>
                    </p:txBody>
                  </p:sp>
                </p:grpSp>
              </p:grp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60780" name="Text Box 12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2641" y="2325"/>
                        <a:ext cx="1355" cy="582"/>
                      </a:xfrm>
                      <a:prstGeom prst="rect">
                        <a:avLst/>
                      </a:prstGeom>
                      <a:solidFill>
                        <a:srgbClr val="EAEAEA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lIns="0" tIns="0" rIns="0" bIns="0"/>
                      <a:lstStyle/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r>
                          <a:rPr lang="en-US" sz="1400" dirty="0">
                            <a:solidFill>
                              <a:srgbClr val="000000"/>
                            </a:solidFill>
                          </a:rPr>
                          <a:t>Distribution of Sample means </a:t>
                        </a:r>
                        <a14:m>
                          <m:oMath xmlns:m="http://schemas.openxmlformats.org/officeDocument/2006/math">
                            <m:acc>
                              <m:accPr>
                                <m:chr m:val="̅"/>
                                <m:ctrlPr>
                                  <a:rPr lang="en-US" sz="1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400" i="1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𝑥</m:t>
                                </m:r>
                              </m:e>
                            </m:acc>
                          </m:oMath>
                        </a14:m>
                        <a:endParaRPr lang="en-US" sz="1400" dirty="0">
                          <a:solidFill>
                            <a:srgbClr val="000000"/>
                          </a:solidFill>
                        </a:endParaRPr>
                      </a:p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dirty="0">
                          <a:solidFill>
                            <a:srgbClr val="000000"/>
                          </a:solidFill>
                        </a:endParaRPr>
                      </a:p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dirty="0">
                          <a:solidFill>
                            <a:srgbClr val="000000"/>
                          </a:solidFill>
                        </a:endParaRPr>
                      </a:p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r>
                          <a:rPr lang="en-US" sz="1400" dirty="0">
                            <a:solidFill>
                              <a:srgbClr val="000000"/>
                            </a:solidFill>
                          </a:rPr>
                          <a:t>where n=sample size</a:t>
                        </a:r>
                      </a:p>
                    </p:txBody>
                  </p:sp>
                </mc:Choice>
                <mc:Fallback xmlns="">
                  <p:sp>
                    <p:nvSpPr>
                      <p:cNvPr id="160780" name="Text Box 12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 bwMode="auto">
                      <a:xfrm>
                        <a:off x="2641" y="2325"/>
                        <a:ext cx="1355" cy="582"/>
                      </a:xfrm>
                      <a:prstGeom prst="rect">
                        <a:avLst/>
                      </a:prstGeom>
                      <a:blipFill rotWithShape="1">
                        <a:blip r:embed="rId6"/>
                        <a:stretch>
                          <a:fillRect l="-3364" t="-5143"/>
                        </a:stretch>
                      </a:blip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sp>
                <p:nvSpPr>
                  <p:cNvPr id="160781" name="Text Box 1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162" y="3288"/>
                    <a:ext cx="1235" cy="317"/>
                  </a:xfrm>
                  <a:prstGeom prst="rect">
                    <a:avLst/>
                  </a:prstGeom>
                  <a:solidFill>
                    <a:srgbClr val="EAEAE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lIns="0" tIns="0" rIns="0" bIns="0"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r>
                      <a:rPr lang="en-US" sz="1400" dirty="0">
                        <a:solidFill>
                          <a:srgbClr val="000000"/>
                        </a:solidFill>
                      </a:rPr>
                      <a:t>Distribution of  Population  x’s</a:t>
                    </a:r>
                  </a:p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r>
                      <a:rPr lang="en-US" sz="1400" dirty="0" err="1">
                        <a:solidFill>
                          <a:srgbClr val="000000"/>
                        </a:solidFill>
                      </a:rPr>
                      <a:t>Std.Dev</a:t>
                    </a:r>
                    <a:r>
                      <a:rPr lang="en-US" sz="1400" dirty="0">
                        <a:solidFill>
                          <a:srgbClr val="000000"/>
                        </a:solidFill>
                      </a:rPr>
                      <a:t> = </a:t>
                    </a:r>
                    <a:r>
                      <a:rPr lang="en-US" sz="1400" dirty="0">
                        <a:solidFill>
                          <a:srgbClr val="000000"/>
                        </a:solidFill>
                        <a:sym typeface="Symbol" pitchFamily="18" charset="2"/>
                      </a:rPr>
                      <a:t></a:t>
                    </a:r>
                    <a:endParaRPr lang="en-US" sz="1400" dirty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160782" name="Line 14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2402" y="2550"/>
                    <a:ext cx="197" cy="211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 type="triangl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160783" name="Line 15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2887" y="3421"/>
                    <a:ext cx="183" cy="147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 type="triangl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</a:endParaRPr>
                  </a:p>
                </p:txBody>
              </p:sp>
            </p:grpSp>
            <p:sp>
              <p:nvSpPr>
                <p:cNvPr id="160784" name="Line 16"/>
                <p:cNvSpPr>
                  <a:spLocks noChangeShapeType="1"/>
                </p:cNvSpPr>
                <p:nvPr/>
              </p:nvSpPr>
              <p:spPr bwMode="auto">
                <a:xfrm>
                  <a:off x="2430" y="2480"/>
                  <a:ext cx="0" cy="1419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ysDot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60785" name="Text Box 17"/>
                <p:cNvSpPr txBox="1">
                  <a:spLocks noChangeArrowheads="1"/>
                </p:cNvSpPr>
                <p:nvPr/>
              </p:nvSpPr>
              <p:spPr bwMode="auto">
                <a:xfrm>
                  <a:off x="2390" y="3899"/>
                  <a:ext cx="188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square" lIns="0" tIns="0" rIns="0" bIns="0">
                  <a:spAutoFit/>
                </a:bodyPr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600" dirty="0">
                      <a:solidFill>
                        <a:srgbClr val="000000"/>
                      </a:solidFill>
                      <a:sym typeface="Symbol" pitchFamily="18" charset="2"/>
                    </a:rPr>
                    <a:t></a:t>
                  </a:r>
                  <a:endParaRPr lang="en-US" sz="1600" dirty="0">
                    <a:solidFill>
                      <a:srgbClr val="000000"/>
                    </a:solidFill>
                  </a:endParaRPr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graphicFrame>
                <p:nvGraphicFramePr>
                  <p:cNvPr id="160798" name="Object 30"/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1062094085"/>
                      </p:ext>
                    </p:extLst>
                  </p:nvPr>
                </p:nvGraphicFramePr>
                <p:xfrm>
                  <a:off x="4969232" y="3985606"/>
                  <a:ext cx="1073150" cy="381000"/>
                </p:xfrm>
                <a:graphic>
                  <a:graphicData uri="http://schemas.openxmlformats.org/presentationml/2006/ole">
                    <mc:AlternateContent>
                      <mc:Choice xmlns:v="urn:schemas-microsoft-com:vml" Requires="v">
                        <p:oleObj spid="_x0000_s2063" name="Equation" r:id="rId7" imgW="723600" imgH="253800" progId="Equation.3">
                          <p:embed/>
                        </p:oleObj>
                      </mc:Choice>
                      <mc:Fallback>
                        <p:oleObj name="Equation" r:id="rId7" imgW="723600" imgH="253800" progId="Equation.3">
                          <p:embed/>
                          <p:pic>
                            <p:nvPicPr>
                              <p:cNvPr id="0" name=""/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8">
                                <a:extLst>
                                  <a:ext uri="{28A0092B-C50C-407E-A947-70E740481C1C}">
                                    <a14:useLocalDpi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4969232" y="3985606"/>
                                <a:ext cx="1073150" cy="381000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mc:Choice>
            <mc:Fallback xmlns="">
              <p:graphicFrame>
                <p:nvGraphicFramePr>
                  <p:cNvPr id="160798" name="Object 30"/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999874433"/>
                      </p:ext>
                    </p:extLst>
                  </p:nvPr>
                </p:nvGraphicFramePr>
                <p:xfrm>
                  <a:off x="4969232" y="3985606"/>
                  <a:ext cx="1073150" cy="381000"/>
                </p:xfrm>
                <a:graphic>
                  <a:graphicData uri="http://schemas.openxmlformats.org/presentationml/2006/ole">
                    <mc:AlternateContent>
                      <mc:Choice xmlns:v="urn:schemas-microsoft-com:vml" Requires="v">
                        <p:oleObj spid="_x0000_s236583" name="Equation" r:id="rId9" imgW="723600" imgH="253800" progId="Equation.3">
                          <p:embed/>
                        </p:oleObj>
                      </mc:Choice>
                      <mc:Fallback>
                        <p:oleObj name="Equation" r:id="rId9" imgW="723600" imgH="253800" progId="Equation.3">
                          <p:embed/>
                          <p:pic>
                            <p:nvPicPr>
                              <p:cNvPr id="0" name=""/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0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4969232" y="3985606"/>
                                <a:ext cx="1073150" cy="381000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mc:Fallback>
          </mc:AlternateContent>
        </p:grpSp>
        <p:grpSp>
          <p:nvGrpSpPr>
            <p:cNvPr id="15" name="Group 14"/>
            <p:cNvGrpSpPr/>
            <p:nvPr/>
          </p:nvGrpSpPr>
          <p:grpSpPr>
            <a:xfrm>
              <a:off x="2959670" y="2196672"/>
              <a:ext cx="2044385" cy="2761119"/>
              <a:chOff x="1347074" y="3351900"/>
              <a:chExt cx="2044385" cy="2761119"/>
            </a:xfrm>
          </p:grpSpPr>
          <p:grpSp>
            <p:nvGrpSpPr>
              <p:cNvPr id="109" name="Group 108"/>
              <p:cNvGrpSpPr/>
              <p:nvPr/>
            </p:nvGrpSpPr>
            <p:grpSpPr>
              <a:xfrm>
                <a:off x="2252703" y="4767498"/>
                <a:ext cx="255587" cy="611794"/>
                <a:chOff x="4436879" y="5830117"/>
                <a:chExt cx="255587" cy="611794"/>
              </a:xfrm>
            </p:grpSpPr>
            <p:pic>
              <p:nvPicPr>
                <p:cNvPr id="110" name="Picture 8"/>
                <p:cNvPicPr>
                  <a:picLocks noChangeAspect="1" noChangeArrowheads="1"/>
                </p:cNvPicPr>
                <p:nvPr/>
              </p:nvPicPr>
              <p:blipFill>
                <a:blip r:embed="rId11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436879" y="5830117"/>
                  <a:ext cx="255587" cy="24923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111" name="Picture 8"/>
                <p:cNvPicPr>
                  <a:picLocks noChangeAspect="1" noChangeArrowheads="1"/>
                </p:cNvPicPr>
                <p:nvPr/>
              </p:nvPicPr>
              <p:blipFill>
                <a:blip r:embed="rId11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436879" y="6019800"/>
                  <a:ext cx="255587" cy="24923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112" name="Picture 8"/>
                <p:cNvPicPr>
                  <a:picLocks noChangeAspect="1" noChangeArrowheads="1"/>
                </p:cNvPicPr>
                <p:nvPr/>
              </p:nvPicPr>
              <p:blipFill>
                <a:blip r:embed="rId11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436879" y="6192674"/>
                  <a:ext cx="255587" cy="24923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grpSp>
          <p:grpSp>
            <p:nvGrpSpPr>
              <p:cNvPr id="14" name="Group 13"/>
              <p:cNvGrpSpPr/>
              <p:nvPr/>
            </p:nvGrpSpPr>
            <p:grpSpPr>
              <a:xfrm>
                <a:off x="1347074" y="3351900"/>
                <a:ext cx="2044385" cy="2761119"/>
                <a:chOff x="3029784" y="3722766"/>
                <a:chExt cx="2044385" cy="2761119"/>
              </a:xfrm>
            </p:grpSpPr>
            <p:grpSp>
              <p:nvGrpSpPr>
                <p:cNvPr id="13" name="Group 12"/>
                <p:cNvGrpSpPr/>
                <p:nvPr/>
              </p:nvGrpSpPr>
              <p:grpSpPr>
                <a:xfrm>
                  <a:off x="3294601" y="3871819"/>
                  <a:ext cx="1548715" cy="2579802"/>
                  <a:chOff x="3294601" y="3871819"/>
                  <a:chExt cx="1548715" cy="2579802"/>
                </a:xfrm>
              </p:grpSpPr>
              <p:pic>
                <p:nvPicPr>
                  <p:cNvPr id="6152" name="Picture 8"/>
                  <p:cNvPicPr>
                    <a:picLocks noChangeAspect="1" noChangeArrowheads="1"/>
                  </p:cNvPicPr>
                  <p:nvPr/>
                </p:nvPicPr>
                <p:blipFill>
                  <a:blip r:embed="rId11">
                    <a:duotone>
                      <a:schemeClr val="accent2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533161" y="6197251"/>
                    <a:ext cx="255587" cy="249237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pic>
              <p:pic>
                <p:nvPicPr>
                  <p:cNvPr id="37" name="Picture 8"/>
                  <p:cNvPicPr>
                    <a:picLocks noChangeAspect="1" noChangeArrowheads="1"/>
                  </p:cNvPicPr>
                  <p:nvPr/>
                </p:nvPicPr>
                <p:blipFill>
                  <a:blip r:embed="rId11">
                    <a:duotone>
                      <a:schemeClr val="accent2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4296286" y="6192675"/>
                    <a:ext cx="255587" cy="249237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pic>
              <p:pic>
                <p:nvPicPr>
                  <p:cNvPr id="41" name="Picture 8"/>
                  <p:cNvPicPr>
                    <a:picLocks noChangeAspect="1" noChangeArrowheads="1"/>
                  </p:cNvPicPr>
                  <p:nvPr/>
                </p:nvPicPr>
                <p:blipFill>
                  <a:blip r:embed="rId11">
                    <a:duotone>
                      <a:schemeClr val="accent2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4587729" y="6192675"/>
                    <a:ext cx="255587" cy="249237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pic>
              <p:grpSp>
                <p:nvGrpSpPr>
                  <p:cNvPr id="93" name="Group 92"/>
                  <p:cNvGrpSpPr/>
                  <p:nvPr/>
                </p:nvGrpSpPr>
                <p:grpSpPr>
                  <a:xfrm>
                    <a:off x="4191000" y="5654884"/>
                    <a:ext cx="255587" cy="611794"/>
                    <a:chOff x="4436879" y="5830117"/>
                    <a:chExt cx="255587" cy="611794"/>
                  </a:xfrm>
                </p:grpSpPr>
                <p:pic>
                  <p:nvPicPr>
                    <p:cNvPr id="94" name="Picture 8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1">
                      <a:duotone>
                        <a:schemeClr val="accent2">
                          <a:shade val="45000"/>
                          <a:satMod val="135000"/>
                        </a:schemeClr>
                        <a:prstClr val="white"/>
                      </a:duoton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4436879" y="5830117"/>
                      <a:ext cx="255587" cy="249237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</p:pic>
                <p:pic>
                  <p:nvPicPr>
                    <p:cNvPr id="95" name="Picture 8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1">
                      <a:duotone>
                        <a:schemeClr val="accent2">
                          <a:shade val="45000"/>
                          <a:satMod val="135000"/>
                        </a:schemeClr>
                        <a:prstClr val="white"/>
                      </a:duoton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4436879" y="6019800"/>
                      <a:ext cx="255587" cy="249237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</p:pic>
                <p:pic>
                  <p:nvPicPr>
                    <p:cNvPr id="96" name="Picture 8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1">
                      <a:duotone>
                        <a:schemeClr val="accent2">
                          <a:shade val="45000"/>
                          <a:satMod val="135000"/>
                        </a:schemeClr>
                        <a:prstClr val="white"/>
                      </a:duoton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4436879" y="6192674"/>
                      <a:ext cx="255587" cy="249237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</p:pic>
              </p:grpSp>
              <p:grpSp>
                <p:nvGrpSpPr>
                  <p:cNvPr id="101" name="Group 100"/>
                  <p:cNvGrpSpPr/>
                  <p:nvPr/>
                </p:nvGrpSpPr>
                <p:grpSpPr>
                  <a:xfrm>
                    <a:off x="3796390" y="5658549"/>
                    <a:ext cx="255587" cy="611794"/>
                    <a:chOff x="4436879" y="5830117"/>
                    <a:chExt cx="255587" cy="611794"/>
                  </a:xfrm>
                </p:grpSpPr>
                <p:pic>
                  <p:nvPicPr>
                    <p:cNvPr id="102" name="Picture 8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1">
                      <a:duotone>
                        <a:schemeClr val="accent2">
                          <a:shade val="45000"/>
                          <a:satMod val="135000"/>
                        </a:schemeClr>
                        <a:prstClr val="white"/>
                      </a:duoton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4436879" y="5830117"/>
                      <a:ext cx="255587" cy="249237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</p:pic>
                <p:pic>
                  <p:nvPicPr>
                    <p:cNvPr id="103" name="Picture 8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1">
                      <a:duotone>
                        <a:schemeClr val="accent2">
                          <a:shade val="45000"/>
                          <a:satMod val="135000"/>
                        </a:schemeClr>
                        <a:prstClr val="white"/>
                      </a:duoton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4436879" y="6019800"/>
                      <a:ext cx="255587" cy="249237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</p:pic>
                <p:pic>
                  <p:nvPicPr>
                    <p:cNvPr id="104" name="Picture 8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1">
                      <a:duotone>
                        <a:schemeClr val="accent2">
                          <a:shade val="45000"/>
                          <a:satMod val="135000"/>
                        </a:schemeClr>
                        <a:prstClr val="white"/>
                      </a:duoton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4436879" y="6192674"/>
                      <a:ext cx="255587" cy="249237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</p:pic>
              </p:grpSp>
              <p:grpSp>
                <p:nvGrpSpPr>
                  <p:cNvPr id="113" name="Group 112"/>
                  <p:cNvGrpSpPr/>
                  <p:nvPr/>
                </p:nvGrpSpPr>
                <p:grpSpPr>
                  <a:xfrm>
                    <a:off x="4082625" y="5120819"/>
                    <a:ext cx="255587" cy="611794"/>
                    <a:chOff x="4436879" y="5830117"/>
                    <a:chExt cx="255587" cy="611794"/>
                  </a:xfrm>
                </p:grpSpPr>
                <p:pic>
                  <p:nvPicPr>
                    <p:cNvPr id="114" name="Picture 8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1">
                      <a:duotone>
                        <a:schemeClr val="accent2">
                          <a:shade val="45000"/>
                          <a:satMod val="135000"/>
                        </a:schemeClr>
                        <a:prstClr val="white"/>
                      </a:duoton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4436879" y="5830117"/>
                      <a:ext cx="255587" cy="249237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</p:pic>
                <p:pic>
                  <p:nvPicPr>
                    <p:cNvPr id="115" name="Picture 8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1">
                      <a:duotone>
                        <a:schemeClr val="accent2">
                          <a:shade val="45000"/>
                          <a:satMod val="135000"/>
                        </a:schemeClr>
                        <a:prstClr val="white"/>
                      </a:duoton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4436879" y="6019800"/>
                      <a:ext cx="255587" cy="249237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</p:pic>
                <p:pic>
                  <p:nvPicPr>
                    <p:cNvPr id="116" name="Picture 8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1">
                      <a:duotone>
                        <a:schemeClr val="accent2">
                          <a:shade val="45000"/>
                          <a:satMod val="135000"/>
                        </a:schemeClr>
                        <a:prstClr val="white"/>
                      </a:duoton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4436879" y="6192674"/>
                      <a:ext cx="255587" cy="249237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</p:pic>
              </p:grpSp>
              <p:grpSp>
                <p:nvGrpSpPr>
                  <p:cNvPr id="129" name="Group 128"/>
                  <p:cNvGrpSpPr/>
                  <p:nvPr/>
                </p:nvGrpSpPr>
                <p:grpSpPr>
                  <a:xfrm>
                    <a:off x="3685310" y="5110583"/>
                    <a:ext cx="255587" cy="611794"/>
                    <a:chOff x="4436879" y="5830117"/>
                    <a:chExt cx="255587" cy="611794"/>
                  </a:xfrm>
                </p:grpSpPr>
                <p:pic>
                  <p:nvPicPr>
                    <p:cNvPr id="130" name="Picture 8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1">
                      <a:duotone>
                        <a:schemeClr val="accent2">
                          <a:shade val="45000"/>
                          <a:satMod val="135000"/>
                        </a:schemeClr>
                        <a:prstClr val="white"/>
                      </a:duoton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4436879" y="5830117"/>
                      <a:ext cx="255587" cy="249237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</p:pic>
                <p:pic>
                  <p:nvPicPr>
                    <p:cNvPr id="131" name="Picture 8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1">
                      <a:duotone>
                        <a:schemeClr val="accent2">
                          <a:shade val="45000"/>
                          <a:satMod val="135000"/>
                        </a:schemeClr>
                        <a:prstClr val="white"/>
                      </a:duoton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4436879" y="6019800"/>
                      <a:ext cx="255587" cy="249237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</p:pic>
                <p:pic>
                  <p:nvPicPr>
                    <p:cNvPr id="132" name="Picture 8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1">
                      <a:duotone>
                        <a:schemeClr val="accent2">
                          <a:shade val="45000"/>
                          <a:satMod val="135000"/>
                        </a:schemeClr>
                        <a:prstClr val="white"/>
                      </a:duoton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4436879" y="6192674"/>
                      <a:ext cx="255587" cy="249237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</p:pic>
              </p:grpSp>
              <p:grpSp>
                <p:nvGrpSpPr>
                  <p:cNvPr id="141" name="Group 140"/>
                  <p:cNvGrpSpPr/>
                  <p:nvPr/>
                </p:nvGrpSpPr>
                <p:grpSpPr>
                  <a:xfrm>
                    <a:off x="3294601" y="5839827"/>
                    <a:ext cx="255587" cy="611794"/>
                    <a:chOff x="4436879" y="5830117"/>
                    <a:chExt cx="255587" cy="611794"/>
                  </a:xfrm>
                </p:grpSpPr>
                <p:pic>
                  <p:nvPicPr>
                    <p:cNvPr id="142" name="Picture 8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1">
                      <a:duotone>
                        <a:schemeClr val="accent2">
                          <a:shade val="45000"/>
                          <a:satMod val="135000"/>
                        </a:schemeClr>
                        <a:prstClr val="white"/>
                      </a:duoton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4436879" y="5830117"/>
                      <a:ext cx="255587" cy="249237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</p:pic>
                <p:pic>
                  <p:nvPicPr>
                    <p:cNvPr id="143" name="Picture 8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1">
                      <a:duotone>
                        <a:schemeClr val="accent2">
                          <a:shade val="45000"/>
                          <a:satMod val="135000"/>
                        </a:schemeClr>
                        <a:prstClr val="white"/>
                      </a:duoton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4436879" y="6019800"/>
                      <a:ext cx="255587" cy="249237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</p:pic>
                <p:pic>
                  <p:nvPicPr>
                    <p:cNvPr id="144" name="Picture 8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1">
                      <a:duotone>
                        <a:schemeClr val="accent2">
                          <a:shade val="45000"/>
                          <a:satMod val="135000"/>
                        </a:schemeClr>
                        <a:prstClr val="white"/>
                      </a:duoton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4436879" y="6192674"/>
                      <a:ext cx="255587" cy="249237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</p:pic>
              </p:grpSp>
              <p:grpSp>
                <p:nvGrpSpPr>
                  <p:cNvPr id="154" name="Group 153"/>
                  <p:cNvGrpSpPr/>
                  <p:nvPr/>
                </p:nvGrpSpPr>
                <p:grpSpPr>
                  <a:xfrm>
                    <a:off x="3459392" y="5311238"/>
                    <a:ext cx="255587" cy="611794"/>
                    <a:chOff x="4436879" y="5830117"/>
                    <a:chExt cx="255587" cy="611794"/>
                  </a:xfrm>
                </p:grpSpPr>
                <p:pic>
                  <p:nvPicPr>
                    <p:cNvPr id="155" name="Picture 8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1">
                      <a:duotone>
                        <a:schemeClr val="accent2">
                          <a:shade val="45000"/>
                          <a:satMod val="135000"/>
                        </a:schemeClr>
                        <a:prstClr val="white"/>
                      </a:duoton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4436879" y="5830117"/>
                      <a:ext cx="255587" cy="249237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</p:pic>
                <p:pic>
                  <p:nvPicPr>
                    <p:cNvPr id="156" name="Picture 8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1">
                      <a:duotone>
                        <a:schemeClr val="accent2">
                          <a:shade val="45000"/>
                          <a:satMod val="135000"/>
                        </a:schemeClr>
                        <a:prstClr val="white"/>
                      </a:duoton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4436879" y="6019800"/>
                      <a:ext cx="255587" cy="249237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</p:pic>
                <p:pic>
                  <p:nvPicPr>
                    <p:cNvPr id="157" name="Picture 8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1">
                      <a:duotone>
                        <a:schemeClr val="accent2">
                          <a:shade val="45000"/>
                          <a:satMod val="135000"/>
                        </a:schemeClr>
                        <a:prstClr val="white"/>
                      </a:duoton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4436879" y="6192674"/>
                      <a:ext cx="255587" cy="249237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</p:pic>
              </p:grpSp>
              <p:grpSp>
                <p:nvGrpSpPr>
                  <p:cNvPr id="162" name="Group 161"/>
                  <p:cNvGrpSpPr/>
                  <p:nvPr/>
                </p:nvGrpSpPr>
                <p:grpSpPr>
                  <a:xfrm>
                    <a:off x="3965576" y="4592917"/>
                    <a:ext cx="255587" cy="611794"/>
                    <a:chOff x="4436879" y="5830117"/>
                    <a:chExt cx="255587" cy="611794"/>
                  </a:xfrm>
                </p:grpSpPr>
                <p:pic>
                  <p:nvPicPr>
                    <p:cNvPr id="163" name="Picture 8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1">
                      <a:duotone>
                        <a:schemeClr val="accent2">
                          <a:shade val="45000"/>
                          <a:satMod val="135000"/>
                        </a:schemeClr>
                        <a:prstClr val="white"/>
                      </a:duoton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4436879" y="5830117"/>
                      <a:ext cx="255587" cy="249237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</p:pic>
                <p:pic>
                  <p:nvPicPr>
                    <p:cNvPr id="164" name="Picture 8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1">
                      <a:duotone>
                        <a:schemeClr val="accent2">
                          <a:shade val="45000"/>
                          <a:satMod val="135000"/>
                        </a:schemeClr>
                        <a:prstClr val="white"/>
                      </a:duoton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4436879" y="6019800"/>
                      <a:ext cx="255587" cy="249237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</p:pic>
                <p:pic>
                  <p:nvPicPr>
                    <p:cNvPr id="165" name="Picture 8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1">
                      <a:duotone>
                        <a:schemeClr val="accent2">
                          <a:shade val="45000"/>
                          <a:satMod val="135000"/>
                        </a:schemeClr>
                        <a:prstClr val="white"/>
                      </a:duoton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4436879" y="6192674"/>
                      <a:ext cx="255587" cy="249237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</p:pic>
              </p:grpSp>
              <p:grpSp>
                <p:nvGrpSpPr>
                  <p:cNvPr id="178" name="Group 177"/>
                  <p:cNvGrpSpPr/>
                  <p:nvPr/>
                </p:nvGrpSpPr>
                <p:grpSpPr>
                  <a:xfrm>
                    <a:off x="3866302" y="4047004"/>
                    <a:ext cx="255587" cy="611794"/>
                    <a:chOff x="4436879" y="5830117"/>
                    <a:chExt cx="255587" cy="611794"/>
                  </a:xfrm>
                </p:grpSpPr>
                <p:pic>
                  <p:nvPicPr>
                    <p:cNvPr id="179" name="Picture 8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1">
                      <a:duotone>
                        <a:schemeClr val="accent2">
                          <a:shade val="45000"/>
                          <a:satMod val="135000"/>
                        </a:schemeClr>
                        <a:prstClr val="white"/>
                      </a:duoton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4436879" y="5830117"/>
                      <a:ext cx="255587" cy="249237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</p:pic>
                <p:pic>
                  <p:nvPicPr>
                    <p:cNvPr id="180" name="Picture 8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1">
                      <a:duotone>
                        <a:schemeClr val="accent2">
                          <a:shade val="45000"/>
                          <a:satMod val="135000"/>
                        </a:schemeClr>
                        <a:prstClr val="white"/>
                      </a:duoton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4436879" y="6019800"/>
                      <a:ext cx="255587" cy="249237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</p:pic>
                <p:pic>
                  <p:nvPicPr>
                    <p:cNvPr id="181" name="Picture 8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1">
                      <a:duotone>
                        <a:schemeClr val="accent2">
                          <a:shade val="45000"/>
                          <a:satMod val="135000"/>
                        </a:schemeClr>
                        <a:prstClr val="white"/>
                      </a:duoton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4436879" y="6192674"/>
                      <a:ext cx="255587" cy="249237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</p:pic>
              </p:grpSp>
              <p:grpSp>
                <p:nvGrpSpPr>
                  <p:cNvPr id="182" name="Group 181"/>
                  <p:cNvGrpSpPr/>
                  <p:nvPr/>
                </p:nvGrpSpPr>
                <p:grpSpPr>
                  <a:xfrm>
                    <a:off x="3729647" y="4588551"/>
                    <a:ext cx="255587" cy="611794"/>
                    <a:chOff x="4436879" y="5830117"/>
                    <a:chExt cx="255587" cy="611794"/>
                  </a:xfrm>
                </p:grpSpPr>
                <p:pic>
                  <p:nvPicPr>
                    <p:cNvPr id="183" name="Picture 8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1">
                      <a:duotone>
                        <a:schemeClr val="accent2">
                          <a:shade val="45000"/>
                          <a:satMod val="135000"/>
                        </a:schemeClr>
                        <a:prstClr val="white"/>
                      </a:duoton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4436879" y="5830117"/>
                      <a:ext cx="255587" cy="249237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</p:pic>
                <p:pic>
                  <p:nvPicPr>
                    <p:cNvPr id="184" name="Picture 8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1">
                      <a:duotone>
                        <a:schemeClr val="accent2">
                          <a:shade val="45000"/>
                          <a:satMod val="135000"/>
                        </a:schemeClr>
                        <a:prstClr val="white"/>
                      </a:duoton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4436879" y="6019800"/>
                      <a:ext cx="255587" cy="249237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</p:pic>
                <p:pic>
                  <p:nvPicPr>
                    <p:cNvPr id="185" name="Picture 8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1">
                      <a:duotone>
                        <a:schemeClr val="accent2">
                          <a:shade val="45000"/>
                          <a:satMod val="135000"/>
                        </a:schemeClr>
                        <a:prstClr val="white"/>
                      </a:duoton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4436879" y="6192674"/>
                      <a:ext cx="255587" cy="249237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</p:pic>
              </p:grpSp>
              <p:pic>
                <p:nvPicPr>
                  <p:cNvPr id="187" name="Picture 8"/>
                  <p:cNvPicPr>
                    <a:picLocks noChangeAspect="1" noChangeArrowheads="1"/>
                  </p:cNvPicPr>
                  <p:nvPr/>
                </p:nvPicPr>
                <p:blipFill>
                  <a:blip r:embed="rId11">
                    <a:duotone>
                      <a:schemeClr val="accent2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777249" y="3872425"/>
                    <a:ext cx="255587" cy="249237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pic>
              <p:pic>
                <p:nvPicPr>
                  <p:cNvPr id="191" name="Picture 8"/>
                  <p:cNvPicPr>
                    <a:picLocks noChangeAspect="1" noChangeArrowheads="1"/>
                  </p:cNvPicPr>
                  <p:nvPr/>
                </p:nvPicPr>
                <p:blipFill>
                  <a:blip r:embed="rId11">
                    <a:duotone>
                      <a:schemeClr val="accent2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4131913" y="4403969"/>
                    <a:ext cx="255587" cy="249237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pic>
              <p:pic>
                <p:nvPicPr>
                  <p:cNvPr id="192" name="Picture 8"/>
                  <p:cNvPicPr>
                    <a:picLocks noChangeAspect="1" noChangeArrowheads="1"/>
                  </p:cNvPicPr>
                  <p:nvPr/>
                </p:nvPicPr>
                <p:blipFill>
                  <a:blip r:embed="rId11">
                    <a:duotone>
                      <a:schemeClr val="accent2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4013809" y="3871819"/>
                    <a:ext cx="255587" cy="249237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pic>
            </p:grpSp>
            <p:grpSp>
              <p:nvGrpSpPr>
                <p:cNvPr id="12" name="Group 11"/>
                <p:cNvGrpSpPr/>
                <p:nvPr/>
              </p:nvGrpSpPr>
              <p:grpSpPr>
                <a:xfrm>
                  <a:off x="3029784" y="3722766"/>
                  <a:ext cx="2044385" cy="2761119"/>
                  <a:chOff x="3054518" y="3707216"/>
                  <a:chExt cx="2044385" cy="2761119"/>
                </a:xfrm>
              </p:grpSpPr>
              <p:pic>
                <p:nvPicPr>
                  <p:cNvPr id="188" name="Picture 8"/>
                  <p:cNvPicPr>
                    <a:picLocks noChangeAspect="1" noChangeArrowheads="1"/>
                  </p:cNvPicPr>
                  <p:nvPr/>
                </p:nvPicPr>
                <p:blipFill>
                  <a:blip r:embed="rId11">
                    <a:duotone>
                      <a:schemeClr val="accent2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912905" y="3707216"/>
                    <a:ext cx="255587" cy="249237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pic>
              <p:pic>
                <p:nvPicPr>
                  <p:cNvPr id="193" name="Picture 8"/>
                  <p:cNvPicPr>
                    <a:picLocks noChangeAspect="1" noChangeArrowheads="1"/>
                  </p:cNvPicPr>
                  <p:nvPr/>
                </p:nvPicPr>
                <p:blipFill>
                  <a:blip r:embed="rId11">
                    <a:duotone>
                      <a:schemeClr val="accent2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887623" y="3871818"/>
                    <a:ext cx="255587" cy="249237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pic>
              <p:grpSp>
                <p:nvGrpSpPr>
                  <p:cNvPr id="11" name="Group 10"/>
                  <p:cNvGrpSpPr/>
                  <p:nvPr/>
                </p:nvGrpSpPr>
                <p:grpSpPr>
                  <a:xfrm>
                    <a:off x="3054518" y="4038600"/>
                    <a:ext cx="2044385" cy="2429735"/>
                    <a:chOff x="3054518" y="4038600"/>
                    <a:chExt cx="2044385" cy="2429735"/>
                  </a:xfrm>
                </p:grpSpPr>
                <p:pic>
                  <p:nvPicPr>
                    <p:cNvPr id="32" name="Picture 8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1">
                      <a:duotone>
                        <a:schemeClr val="accent2">
                          <a:shade val="45000"/>
                          <a:satMod val="135000"/>
                        </a:schemeClr>
                        <a:prstClr val="white"/>
                      </a:duoton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3656134" y="6197251"/>
                      <a:ext cx="255587" cy="249237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</p:pic>
                <p:pic>
                  <p:nvPicPr>
                    <p:cNvPr id="33" name="Picture 8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1">
                      <a:duotone>
                        <a:schemeClr val="accent2">
                          <a:shade val="45000"/>
                          <a:satMod val="135000"/>
                        </a:schemeClr>
                        <a:prstClr val="white"/>
                      </a:duoton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3784439" y="6197251"/>
                      <a:ext cx="255587" cy="249237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</p:pic>
                <p:pic>
                  <p:nvPicPr>
                    <p:cNvPr id="34" name="Picture 8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1">
                      <a:duotone>
                        <a:schemeClr val="accent2">
                          <a:shade val="45000"/>
                          <a:satMod val="135000"/>
                        </a:schemeClr>
                        <a:prstClr val="white"/>
                      </a:duoton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3911721" y="6192675"/>
                      <a:ext cx="255587" cy="249237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</p:pic>
                <p:grpSp>
                  <p:nvGrpSpPr>
                    <p:cNvPr id="117" name="Group 116"/>
                    <p:cNvGrpSpPr/>
                    <p:nvPr/>
                  </p:nvGrpSpPr>
                  <p:grpSpPr>
                    <a:xfrm>
                      <a:off x="4221163" y="5120819"/>
                      <a:ext cx="255587" cy="611794"/>
                      <a:chOff x="4436879" y="5830117"/>
                      <a:chExt cx="255587" cy="611794"/>
                    </a:xfrm>
                  </p:grpSpPr>
                  <p:pic>
                    <p:nvPicPr>
                      <p:cNvPr id="118" name="Picture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duotone>
                          <a:schemeClr val="accent2">
                            <a:shade val="45000"/>
                            <a:satMod val="135000"/>
                          </a:schemeClr>
                          <a:prstClr val="white"/>
                        </a:duoton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36879" y="5830117"/>
                        <a:ext cx="255587" cy="2492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  <p:pic>
                    <p:nvPicPr>
                      <p:cNvPr id="119" name="Picture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duotone>
                          <a:schemeClr val="accent2">
                            <a:shade val="45000"/>
                            <a:satMod val="135000"/>
                          </a:schemeClr>
                          <a:prstClr val="white"/>
                        </a:duoton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36879" y="6019800"/>
                        <a:ext cx="255587" cy="2492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  <p:pic>
                    <p:nvPicPr>
                      <p:cNvPr id="120" name="Picture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duotone>
                          <a:schemeClr val="accent2">
                            <a:shade val="45000"/>
                            <a:satMod val="135000"/>
                          </a:schemeClr>
                          <a:prstClr val="white"/>
                        </a:duoton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36879" y="6192674"/>
                        <a:ext cx="255587" cy="2492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grpSp>
                <p:grpSp>
                  <p:nvGrpSpPr>
                    <p:cNvPr id="121" name="Group 120"/>
                    <p:cNvGrpSpPr/>
                    <p:nvPr/>
                  </p:nvGrpSpPr>
                  <p:grpSpPr>
                    <a:xfrm>
                      <a:off x="3924184" y="5658549"/>
                      <a:ext cx="255587" cy="611794"/>
                      <a:chOff x="4436879" y="5830117"/>
                      <a:chExt cx="255587" cy="611794"/>
                    </a:xfrm>
                  </p:grpSpPr>
                  <p:pic>
                    <p:nvPicPr>
                      <p:cNvPr id="122" name="Picture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duotone>
                          <a:schemeClr val="accent2">
                            <a:shade val="45000"/>
                            <a:satMod val="135000"/>
                          </a:schemeClr>
                          <a:prstClr val="white"/>
                        </a:duoton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36879" y="5830117"/>
                        <a:ext cx="255587" cy="2492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  <p:pic>
                    <p:nvPicPr>
                      <p:cNvPr id="123" name="Picture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duotone>
                          <a:schemeClr val="accent2">
                            <a:shade val="45000"/>
                            <a:satMod val="135000"/>
                          </a:schemeClr>
                          <a:prstClr val="white"/>
                        </a:duoton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36879" y="6019800"/>
                        <a:ext cx="255587" cy="2492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  <p:pic>
                    <p:nvPicPr>
                      <p:cNvPr id="124" name="Picture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duotone>
                          <a:schemeClr val="accent2">
                            <a:shade val="45000"/>
                            <a:satMod val="135000"/>
                          </a:schemeClr>
                          <a:prstClr val="white"/>
                        </a:duoton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36879" y="6192674"/>
                        <a:ext cx="255587" cy="2492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grpSp>
                <p:grpSp>
                  <p:nvGrpSpPr>
                    <p:cNvPr id="125" name="Group 124"/>
                    <p:cNvGrpSpPr/>
                    <p:nvPr/>
                  </p:nvGrpSpPr>
                  <p:grpSpPr>
                    <a:xfrm>
                      <a:off x="4063206" y="5663288"/>
                      <a:ext cx="255587" cy="611794"/>
                      <a:chOff x="4436879" y="5830117"/>
                      <a:chExt cx="255587" cy="611794"/>
                    </a:xfrm>
                  </p:grpSpPr>
                  <p:pic>
                    <p:nvPicPr>
                      <p:cNvPr id="126" name="Picture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duotone>
                          <a:schemeClr val="accent2">
                            <a:shade val="45000"/>
                            <a:satMod val="135000"/>
                          </a:schemeClr>
                          <a:prstClr val="white"/>
                        </a:duoton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36879" y="5830117"/>
                        <a:ext cx="255587" cy="2492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  <p:pic>
                    <p:nvPicPr>
                      <p:cNvPr id="127" name="Picture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duotone>
                          <a:schemeClr val="accent2">
                            <a:shade val="45000"/>
                            <a:satMod val="135000"/>
                          </a:schemeClr>
                          <a:prstClr val="white"/>
                        </a:duoton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36879" y="6019800"/>
                        <a:ext cx="255587" cy="2492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  <p:pic>
                    <p:nvPicPr>
                      <p:cNvPr id="128" name="Picture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duotone>
                          <a:schemeClr val="accent2">
                            <a:shade val="45000"/>
                            <a:satMod val="135000"/>
                          </a:schemeClr>
                          <a:prstClr val="white"/>
                        </a:duoton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36879" y="6192674"/>
                        <a:ext cx="255587" cy="2492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grpSp>
                <p:grpSp>
                  <p:nvGrpSpPr>
                    <p:cNvPr id="133" name="Group 132"/>
                    <p:cNvGrpSpPr/>
                    <p:nvPr/>
                  </p:nvGrpSpPr>
                  <p:grpSpPr>
                    <a:xfrm>
                      <a:off x="3586903" y="5131581"/>
                      <a:ext cx="255587" cy="611794"/>
                      <a:chOff x="4436879" y="5830117"/>
                      <a:chExt cx="255587" cy="611794"/>
                    </a:xfrm>
                  </p:grpSpPr>
                  <p:pic>
                    <p:nvPicPr>
                      <p:cNvPr id="134" name="Picture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duotone>
                          <a:schemeClr val="accent2">
                            <a:shade val="45000"/>
                            <a:satMod val="135000"/>
                          </a:schemeClr>
                          <a:prstClr val="white"/>
                        </a:duoton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36879" y="5830117"/>
                        <a:ext cx="255587" cy="2492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  <p:pic>
                    <p:nvPicPr>
                      <p:cNvPr id="135" name="Picture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duotone>
                          <a:schemeClr val="accent2">
                            <a:shade val="45000"/>
                            <a:satMod val="135000"/>
                          </a:schemeClr>
                          <a:prstClr val="white"/>
                        </a:duoton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36879" y="6019800"/>
                        <a:ext cx="255587" cy="2492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  <p:pic>
                    <p:nvPicPr>
                      <p:cNvPr id="136" name="Picture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duotone>
                          <a:schemeClr val="accent2">
                            <a:shade val="45000"/>
                            <a:satMod val="135000"/>
                          </a:schemeClr>
                          <a:prstClr val="white"/>
                        </a:duoton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36879" y="6192674"/>
                        <a:ext cx="255587" cy="2492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grpSp>
                <p:grpSp>
                  <p:nvGrpSpPr>
                    <p:cNvPr id="158" name="Group 157"/>
                    <p:cNvGrpSpPr/>
                    <p:nvPr/>
                  </p:nvGrpSpPr>
                  <p:grpSpPr>
                    <a:xfrm>
                      <a:off x="4115410" y="4586124"/>
                      <a:ext cx="255587" cy="611794"/>
                      <a:chOff x="4436879" y="5830117"/>
                      <a:chExt cx="255587" cy="611794"/>
                    </a:xfrm>
                  </p:grpSpPr>
                  <p:pic>
                    <p:nvPicPr>
                      <p:cNvPr id="159" name="Picture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duotone>
                          <a:schemeClr val="accent2">
                            <a:shade val="45000"/>
                            <a:satMod val="135000"/>
                          </a:schemeClr>
                          <a:prstClr val="white"/>
                        </a:duoton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36879" y="5830117"/>
                        <a:ext cx="255587" cy="2492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  <p:pic>
                    <p:nvPicPr>
                      <p:cNvPr id="160" name="Picture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duotone>
                          <a:schemeClr val="accent2">
                            <a:shade val="45000"/>
                            <a:satMod val="135000"/>
                          </a:schemeClr>
                          <a:prstClr val="white"/>
                        </a:duoton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36879" y="6019800"/>
                        <a:ext cx="255587" cy="2492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  <p:pic>
                    <p:nvPicPr>
                      <p:cNvPr id="161" name="Picture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duotone>
                          <a:schemeClr val="accent2">
                            <a:shade val="45000"/>
                            <a:satMod val="135000"/>
                          </a:schemeClr>
                          <a:prstClr val="white"/>
                        </a:duoton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36879" y="6192674"/>
                        <a:ext cx="255587" cy="2492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grpSp>
                <p:pic>
                  <p:nvPicPr>
                    <p:cNvPr id="200" name="Picture 8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1">
                      <a:duotone>
                        <a:schemeClr val="accent2">
                          <a:shade val="45000"/>
                          <a:satMod val="135000"/>
                        </a:schemeClr>
                        <a:prstClr val="white"/>
                      </a:duoton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3166807" y="6203597"/>
                      <a:ext cx="255587" cy="249237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</p:pic>
                <p:grpSp>
                  <p:nvGrpSpPr>
                    <p:cNvPr id="10" name="Group 9"/>
                    <p:cNvGrpSpPr/>
                    <p:nvPr/>
                  </p:nvGrpSpPr>
                  <p:grpSpPr>
                    <a:xfrm>
                      <a:off x="3054518" y="4038600"/>
                      <a:ext cx="2044385" cy="2429735"/>
                      <a:chOff x="3054518" y="4038600"/>
                      <a:chExt cx="2044385" cy="2429735"/>
                    </a:xfrm>
                  </p:grpSpPr>
                  <p:pic>
                    <p:nvPicPr>
                      <p:cNvPr id="35" name="Picture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duotone>
                          <a:schemeClr val="accent2">
                            <a:shade val="45000"/>
                            <a:satMod val="135000"/>
                          </a:schemeClr>
                          <a:prstClr val="white"/>
                        </a:duoton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39515" y="6192675"/>
                        <a:ext cx="255587" cy="2492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  <p:grpSp>
                    <p:nvGrpSpPr>
                      <p:cNvPr id="7" name="Group 6"/>
                      <p:cNvGrpSpPr/>
                      <p:nvPr/>
                    </p:nvGrpSpPr>
                    <p:grpSpPr>
                      <a:xfrm>
                        <a:off x="4436879" y="5830117"/>
                        <a:ext cx="255587" cy="611794"/>
                        <a:chOff x="4436879" y="5830117"/>
                        <a:chExt cx="255587" cy="611794"/>
                      </a:xfrm>
                    </p:grpSpPr>
                    <p:pic>
                      <p:nvPicPr>
                        <p:cNvPr id="38" name="Picture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duotone>
                            <a:schemeClr val="accent2">
                              <a:shade val="45000"/>
                              <a:satMod val="135000"/>
                            </a:schemeClr>
                            <a:prstClr val="white"/>
                          </a:duoton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436879" y="5830117"/>
                          <a:ext cx="255587" cy="24923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  <p:pic>
                      <p:nvPicPr>
                        <p:cNvPr id="39" name="Picture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duotone>
                            <a:schemeClr val="accent2">
                              <a:shade val="45000"/>
                              <a:satMod val="135000"/>
                            </a:schemeClr>
                            <a:prstClr val="white"/>
                          </a:duoton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436879" y="6019800"/>
                          <a:ext cx="255587" cy="24923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  <p:pic>
                      <p:nvPicPr>
                        <p:cNvPr id="40" name="Picture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duotone>
                            <a:schemeClr val="accent2">
                              <a:shade val="45000"/>
                              <a:satMod val="135000"/>
                            </a:schemeClr>
                            <a:prstClr val="white"/>
                          </a:duoton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436879" y="6192674"/>
                          <a:ext cx="255587" cy="24923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grpSp>
                  <p:grpSp>
                    <p:nvGrpSpPr>
                      <p:cNvPr id="137" name="Group 136"/>
                      <p:cNvGrpSpPr/>
                      <p:nvPr/>
                    </p:nvGrpSpPr>
                    <p:grpSpPr>
                      <a:xfrm>
                        <a:off x="3813104" y="5129960"/>
                        <a:ext cx="255587" cy="611794"/>
                        <a:chOff x="4436879" y="5830117"/>
                        <a:chExt cx="255587" cy="611794"/>
                      </a:xfrm>
                    </p:grpSpPr>
                    <p:pic>
                      <p:nvPicPr>
                        <p:cNvPr id="138" name="Picture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duotone>
                            <a:schemeClr val="accent2">
                              <a:shade val="45000"/>
                              <a:satMod val="135000"/>
                            </a:schemeClr>
                            <a:prstClr val="white"/>
                          </a:duoton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436879" y="5830117"/>
                          <a:ext cx="255587" cy="24923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  <p:pic>
                      <p:nvPicPr>
                        <p:cNvPr id="139" name="Picture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duotone>
                            <a:schemeClr val="accent2">
                              <a:shade val="45000"/>
                              <a:satMod val="135000"/>
                            </a:schemeClr>
                            <a:prstClr val="white"/>
                          </a:duoton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436879" y="6019800"/>
                          <a:ext cx="255587" cy="24923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  <p:pic>
                      <p:nvPicPr>
                        <p:cNvPr id="140" name="Picture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duotone>
                            <a:schemeClr val="accent2">
                              <a:shade val="45000"/>
                              <a:satMod val="135000"/>
                            </a:schemeClr>
                            <a:prstClr val="white"/>
                          </a:duoton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436879" y="6192674"/>
                          <a:ext cx="255587" cy="24923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grpSp>
                  <p:grpSp>
                    <p:nvGrpSpPr>
                      <p:cNvPr id="145" name="Group 144"/>
                      <p:cNvGrpSpPr/>
                      <p:nvPr/>
                    </p:nvGrpSpPr>
                    <p:grpSpPr>
                      <a:xfrm>
                        <a:off x="3422395" y="5834694"/>
                        <a:ext cx="255587" cy="611794"/>
                        <a:chOff x="4436879" y="5830117"/>
                        <a:chExt cx="255587" cy="611794"/>
                      </a:xfrm>
                    </p:grpSpPr>
                    <p:pic>
                      <p:nvPicPr>
                        <p:cNvPr id="146" name="Picture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duotone>
                            <a:schemeClr val="accent2">
                              <a:shade val="45000"/>
                              <a:satMod val="135000"/>
                            </a:schemeClr>
                            <a:prstClr val="white"/>
                          </a:duoton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436879" y="5830117"/>
                          <a:ext cx="255587" cy="24923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  <p:pic>
                      <p:nvPicPr>
                        <p:cNvPr id="147" name="Picture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duotone>
                            <a:schemeClr val="accent2">
                              <a:shade val="45000"/>
                              <a:satMod val="135000"/>
                            </a:schemeClr>
                            <a:prstClr val="white"/>
                          </a:duoton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436879" y="6019800"/>
                          <a:ext cx="255587" cy="24923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  <p:pic>
                      <p:nvPicPr>
                        <p:cNvPr id="148" name="Picture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duotone>
                            <a:schemeClr val="accent2">
                              <a:shade val="45000"/>
                              <a:satMod val="135000"/>
                            </a:schemeClr>
                            <a:prstClr val="white"/>
                          </a:duoton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436879" y="6192674"/>
                          <a:ext cx="255587" cy="24923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grpSp>
                  <p:pic>
                    <p:nvPicPr>
                      <p:cNvPr id="189" name="Picture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duotone>
                          <a:schemeClr val="accent2">
                            <a:shade val="45000"/>
                            <a:satMod val="135000"/>
                          </a:schemeClr>
                          <a:prstClr val="white"/>
                        </a:duoton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15522" y="6202384"/>
                        <a:ext cx="255587" cy="2492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  <p:grpSp>
                    <p:nvGrpSpPr>
                      <p:cNvPr id="9" name="Group 8"/>
                      <p:cNvGrpSpPr/>
                      <p:nvPr/>
                    </p:nvGrpSpPr>
                    <p:grpSpPr>
                      <a:xfrm>
                        <a:off x="3054518" y="4038600"/>
                        <a:ext cx="2044385" cy="2429735"/>
                        <a:chOff x="3054518" y="4038600"/>
                        <a:chExt cx="2044385" cy="2429735"/>
                      </a:xfrm>
                    </p:grpSpPr>
                    <p:pic>
                      <p:nvPicPr>
                        <p:cNvPr id="36" name="Picture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duotone>
                            <a:schemeClr val="accent2">
                              <a:shade val="45000"/>
                              <a:satMod val="135000"/>
                            </a:schemeClr>
                            <a:prstClr val="white"/>
                          </a:duoton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68492" y="6192673"/>
                          <a:ext cx="255587" cy="24923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  <p:grpSp>
                      <p:nvGrpSpPr>
                        <p:cNvPr id="149" name="Group 148"/>
                        <p:cNvGrpSpPr/>
                        <p:nvPr/>
                      </p:nvGrpSpPr>
                      <p:grpSpPr>
                        <a:xfrm>
                          <a:off x="3557517" y="5659062"/>
                          <a:ext cx="255587" cy="611794"/>
                          <a:chOff x="4436879" y="5830117"/>
                          <a:chExt cx="255587" cy="611794"/>
                        </a:xfrm>
                      </p:grpSpPr>
                      <p:pic>
                        <p:nvPicPr>
                          <p:cNvPr id="150" name="Picture 8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1">
                            <a:duotone>
                              <a:schemeClr val="accent2">
                                <a:shade val="45000"/>
                                <a:satMod val="135000"/>
                              </a:schemeClr>
                              <a:prstClr val="white"/>
                            </a:duotone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436879" y="5830117"/>
                            <a:ext cx="255587" cy="249237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  <p:pic>
                        <p:nvPicPr>
                          <p:cNvPr id="151" name="Picture 8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1">
                            <a:duotone>
                              <a:schemeClr val="accent2">
                                <a:shade val="45000"/>
                                <a:satMod val="135000"/>
                              </a:schemeClr>
                              <a:prstClr val="white"/>
                            </a:duotone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436879" y="6019800"/>
                            <a:ext cx="255587" cy="249237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  <p:pic>
                        <p:nvPicPr>
                          <p:cNvPr id="152" name="Picture 8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1">
                            <a:duotone>
                              <a:schemeClr val="accent2">
                                <a:shade val="45000"/>
                                <a:satMod val="135000"/>
                              </a:schemeClr>
                              <a:prstClr val="white"/>
                            </a:duotone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436879" y="6192674"/>
                            <a:ext cx="255587" cy="249237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grpSp>
                    <p:grpSp>
                      <p:nvGrpSpPr>
                        <p:cNvPr id="170" name="Group 169"/>
                        <p:cNvGrpSpPr/>
                        <p:nvPr/>
                      </p:nvGrpSpPr>
                      <p:grpSpPr>
                        <a:xfrm>
                          <a:off x="3604181" y="4583730"/>
                          <a:ext cx="255587" cy="611794"/>
                          <a:chOff x="4436879" y="5830117"/>
                          <a:chExt cx="255587" cy="611794"/>
                        </a:xfrm>
                      </p:grpSpPr>
                      <p:pic>
                        <p:nvPicPr>
                          <p:cNvPr id="171" name="Picture 8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1">
                            <a:duotone>
                              <a:schemeClr val="accent2">
                                <a:shade val="45000"/>
                                <a:satMod val="135000"/>
                              </a:schemeClr>
                              <a:prstClr val="white"/>
                            </a:duotone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436879" y="5830117"/>
                            <a:ext cx="255587" cy="249237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  <p:pic>
                        <p:nvPicPr>
                          <p:cNvPr id="172" name="Picture 8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1">
                            <a:duotone>
                              <a:schemeClr val="accent2">
                                <a:shade val="45000"/>
                                <a:satMod val="135000"/>
                              </a:schemeClr>
                              <a:prstClr val="white"/>
                            </a:duotone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436879" y="6019800"/>
                            <a:ext cx="255587" cy="249237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  <p:pic>
                        <p:nvPicPr>
                          <p:cNvPr id="173" name="Picture 8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1">
                            <a:duotone>
                              <a:schemeClr val="accent2">
                                <a:shade val="45000"/>
                                <a:satMod val="135000"/>
                              </a:schemeClr>
                              <a:prstClr val="white"/>
                            </a:duotone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436879" y="6192674"/>
                            <a:ext cx="255587" cy="249237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grpSp>
                    <p:grpSp>
                      <p:nvGrpSpPr>
                        <p:cNvPr id="174" name="Group 173"/>
                        <p:cNvGrpSpPr/>
                        <p:nvPr/>
                      </p:nvGrpSpPr>
                      <p:grpSpPr>
                        <a:xfrm>
                          <a:off x="4004120" y="4038600"/>
                          <a:ext cx="255587" cy="611794"/>
                          <a:chOff x="4436879" y="5830117"/>
                          <a:chExt cx="255587" cy="611794"/>
                        </a:xfrm>
                      </p:grpSpPr>
                      <p:pic>
                        <p:nvPicPr>
                          <p:cNvPr id="175" name="Picture 8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1">
                            <a:duotone>
                              <a:schemeClr val="accent2">
                                <a:shade val="45000"/>
                                <a:satMod val="135000"/>
                              </a:schemeClr>
                              <a:prstClr val="white"/>
                            </a:duotone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436879" y="5830117"/>
                            <a:ext cx="255587" cy="249237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  <p:pic>
                        <p:nvPicPr>
                          <p:cNvPr id="176" name="Picture 8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1">
                            <a:duotone>
                              <a:schemeClr val="accent2">
                                <a:shade val="45000"/>
                                <a:satMod val="135000"/>
                              </a:schemeClr>
                              <a:prstClr val="white"/>
                            </a:duotone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436879" y="6019800"/>
                            <a:ext cx="255587" cy="249237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  <p:pic>
                        <p:nvPicPr>
                          <p:cNvPr id="177" name="Picture 8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1">
                            <a:duotone>
                              <a:schemeClr val="accent2">
                                <a:shade val="45000"/>
                                <a:satMod val="135000"/>
                              </a:schemeClr>
                              <a:prstClr val="white"/>
                            </a:duotone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436879" y="6192674"/>
                            <a:ext cx="255587" cy="249237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grpSp>
                    <p:pic>
                      <p:nvPicPr>
                        <p:cNvPr id="199" name="Picture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duotone>
                            <a:schemeClr val="accent2">
                              <a:shade val="45000"/>
                              <a:satMod val="135000"/>
                            </a:schemeClr>
                            <a:prstClr val="white"/>
                          </a:duoton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75772" y="6019800"/>
                          <a:ext cx="255587" cy="24923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  <p:pic>
                      <p:nvPicPr>
                        <p:cNvPr id="202" name="Picture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duotone>
                            <a:schemeClr val="accent2">
                              <a:shade val="45000"/>
                              <a:satMod val="135000"/>
                            </a:schemeClr>
                            <a:prstClr val="white"/>
                          </a:duoton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54518" y="6219098"/>
                          <a:ext cx="255587" cy="24923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  <p:grpSp>
                      <p:nvGrpSpPr>
                        <p:cNvPr id="8" name="Group 7"/>
                        <p:cNvGrpSpPr/>
                        <p:nvPr/>
                      </p:nvGrpSpPr>
                      <p:grpSpPr>
                        <a:xfrm>
                          <a:off x="3179322" y="4047004"/>
                          <a:ext cx="1919581" cy="2405830"/>
                          <a:chOff x="3179322" y="4047004"/>
                          <a:chExt cx="1919581" cy="2405830"/>
                        </a:xfrm>
                      </p:grpSpPr>
                      <p:grpSp>
                        <p:nvGrpSpPr>
                          <p:cNvPr id="97" name="Group 96"/>
                          <p:cNvGrpSpPr/>
                          <p:nvPr/>
                        </p:nvGrpSpPr>
                        <p:grpSpPr>
                          <a:xfrm>
                            <a:off x="4309085" y="5654884"/>
                            <a:ext cx="255587" cy="611794"/>
                            <a:chOff x="4436879" y="5830117"/>
                            <a:chExt cx="255587" cy="611794"/>
                          </a:xfrm>
                        </p:grpSpPr>
                        <p:pic>
                          <p:nvPicPr>
                            <p:cNvPr id="98" name="Picture 8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1">
                              <a:duotone>
                                <a:schemeClr val="accent2">
                                  <a:shade val="45000"/>
                                  <a:satMod val="135000"/>
                                </a:schemeClr>
                                <a:prstClr val="white"/>
                              </a:duotone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4436879" y="5830117"/>
                              <a:ext cx="255587" cy="249237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  <p:pic>
                          <p:nvPicPr>
                            <p:cNvPr id="99" name="Picture 8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1">
                              <a:duotone>
                                <a:schemeClr val="accent2">
                                  <a:shade val="45000"/>
                                  <a:satMod val="135000"/>
                                </a:schemeClr>
                                <a:prstClr val="white"/>
                              </a:duotone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4436879" y="6019800"/>
                              <a:ext cx="255587" cy="249237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  <p:pic>
                          <p:nvPicPr>
                            <p:cNvPr id="100" name="Picture 8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1">
                              <a:duotone>
                                <a:schemeClr val="accent2">
                                  <a:shade val="45000"/>
                                  <a:satMod val="135000"/>
                                </a:schemeClr>
                                <a:prstClr val="white"/>
                              </a:duotone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4436879" y="6192674"/>
                              <a:ext cx="255587" cy="249237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grpSp>
                      <p:grpSp>
                        <p:nvGrpSpPr>
                          <p:cNvPr id="105" name="Group 104"/>
                          <p:cNvGrpSpPr/>
                          <p:nvPr/>
                        </p:nvGrpSpPr>
                        <p:grpSpPr>
                          <a:xfrm>
                            <a:off x="3668597" y="5648838"/>
                            <a:ext cx="255587" cy="611794"/>
                            <a:chOff x="4436879" y="5830117"/>
                            <a:chExt cx="255587" cy="611794"/>
                          </a:xfrm>
                        </p:grpSpPr>
                        <p:pic>
                          <p:nvPicPr>
                            <p:cNvPr id="106" name="Picture 8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1">
                              <a:duotone>
                                <a:schemeClr val="accent2">
                                  <a:shade val="45000"/>
                                  <a:satMod val="135000"/>
                                </a:schemeClr>
                                <a:prstClr val="white"/>
                              </a:duotone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4436879" y="5830117"/>
                              <a:ext cx="255587" cy="249237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  <p:pic>
                          <p:nvPicPr>
                            <p:cNvPr id="107" name="Picture 8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1">
                              <a:duotone>
                                <a:schemeClr val="accent2">
                                  <a:shade val="45000"/>
                                  <a:satMod val="135000"/>
                                </a:schemeClr>
                                <a:prstClr val="white"/>
                              </a:duotone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4436879" y="6019800"/>
                              <a:ext cx="255587" cy="249237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  <p:pic>
                          <p:nvPicPr>
                            <p:cNvPr id="108" name="Picture 8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1">
                              <a:duotone>
                                <a:schemeClr val="accent2">
                                  <a:shade val="45000"/>
                                  <a:satMod val="135000"/>
                                </a:schemeClr>
                                <a:prstClr val="white"/>
                              </a:duotone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4436879" y="6192674"/>
                              <a:ext cx="255587" cy="249237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grpSp>
                      <p:grpSp>
                        <p:nvGrpSpPr>
                          <p:cNvPr id="166" name="Group 165"/>
                          <p:cNvGrpSpPr/>
                          <p:nvPr/>
                        </p:nvGrpSpPr>
                        <p:grpSpPr>
                          <a:xfrm>
                            <a:off x="3837782" y="4586124"/>
                            <a:ext cx="255587" cy="611794"/>
                            <a:chOff x="4436879" y="5830117"/>
                            <a:chExt cx="255587" cy="611794"/>
                          </a:xfrm>
                        </p:grpSpPr>
                        <p:pic>
                          <p:nvPicPr>
                            <p:cNvPr id="167" name="Picture 8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1">
                              <a:duotone>
                                <a:schemeClr val="accent2">
                                  <a:shade val="45000"/>
                                  <a:satMod val="135000"/>
                                </a:schemeClr>
                                <a:prstClr val="white"/>
                              </a:duotone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4436879" y="5830117"/>
                              <a:ext cx="255587" cy="249237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  <p:pic>
                          <p:nvPicPr>
                            <p:cNvPr id="168" name="Picture 8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1">
                              <a:duotone>
                                <a:schemeClr val="accent2">
                                  <a:shade val="45000"/>
                                  <a:satMod val="135000"/>
                                </a:schemeClr>
                                <a:prstClr val="white"/>
                              </a:duotone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4436879" y="6019800"/>
                              <a:ext cx="255587" cy="249237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  <p:pic>
                          <p:nvPicPr>
                            <p:cNvPr id="169" name="Picture 8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1">
                              <a:duotone>
                                <a:schemeClr val="accent2">
                                  <a:shade val="45000"/>
                                  <a:satMod val="135000"/>
                                </a:schemeClr>
                                <a:prstClr val="white"/>
                              </a:duotone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4436879" y="6192674"/>
                              <a:ext cx="255587" cy="249237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grpSp>
                      <p:grpSp>
                        <p:nvGrpSpPr>
                          <p:cNvPr id="194" name="Group 193"/>
                          <p:cNvGrpSpPr/>
                          <p:nvPr/>
                        </p:nvGrpSpPr>
                        <p:grpSpPr>
                          <a:xfrm>
                            <a:off x="3738791" y="4047004"/>
                            <a:ext cx="255587" cy="611794"/>
                            <a:chOff x="4436879" y="5830117"/>
                            <a:chExt cx="255587" cy="611794"/>
                          </a:xfrm>
                        </p:grpSpPr>
                        <p:pic>
                          <p:nvPicPr>
                            <p:cNvPr id="195" name="Picture 8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1">
                              <a:duotone>
                                <a:schemeClr val="accent2">
                                  <a:shade val="45000"/>
                                  <a:satMod val="135000"/>
                                </a:schemeClr>
                                <a:prstClr val="white"/>
                              </a:duotone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4436879" y="5830117"/>
                              <a:ext cx="255587" cy="249237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  <p:pic>
                          <p:nvPicPr>
                            <p:cNvPr id="196" name="Picture 8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1">
                              <a:duotone>
                                <a:schemeClr val="accent2">
                                  <a:shade val="45000"/>
                                  <a:satMod val="135000"/>
                                </a:schemeClr>
                                <a:prstClr val="white"/>
                              </a:duotone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4436879" y="6019800"/>
                              <a:ext cx="255587" cy="249237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  <p:pic>
                          <p:nvPicPr>
                            <p:cNvPr id="197" name="Picture 8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1">
                              <a:duotone>
                                <a:schemeClr val="accent2">
                                  <a:shade val="45000"/>
                                  <a:satMod val="135000"/>
                                </a:schemeClr>
                                <a:prstClr val="white"/>
                              </a:duotone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4436879" y="6192674"/>
                              <a:ext cx="255587" cy="249237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198" name="Picture 8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1">
                            <a:duotone>
                              <a:schemeClr val="accent2">
                                <a:shade val="45000"/>
                                <a:satMod val="135000"/>
                              </a:schemeClr>
                              <a:prstClr val="white"/>
                            </a:duotone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259706" y="4946286"/>
                            <a:ext cx="255587" cy="249237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  <p:pic>
                        <p:nvPicPr>
                          <p:cNvPr id="201" name="Picture 8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1">
                            <a:duotone>
                              <a:schemeClr val="accent2">
                                <a:shade val="45000"/>
                                <a:satMod val="135000"/>
                              </a:schemeClr>
                              <a:prstClr val="white"/>
                            </a:duotone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179322" y="6031540"/>
                            <a:ext cx="255587" cy="249237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  <p:pic>
                        <p:nvPicPr>
                          <p:cNvPr id="203" name="Picture 8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1">
                            <a:duotone>
                              <a:schemeClr val="accent2">
                                <a:shade val="45000"/>
                                <a:satMod val="135000"/>
                              </a:schemeClr>
                              <a:prstClr val="white"/>
                            </a:duotone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843316" y="6203597"/>
                            <a:ext cx="255587" cy="249237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grpSp>
                  </p:grpSp>
                </p:grpSp>
                <p:pic>
                  <p:nvPicPr>
                    <p:cNvPr id="205" name="Picture 8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1">
                      <a:duotone>
                        <a:schemeClr val="accent2">
                          <a:shade val="45000"/>
                          <a:satMod val="135000"/>
                        </a:schemeClr>
                        <a:prstClr val="white"/>
                      </a:duoton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4337659" y="5479116"/>
                      <a:ext cx="255587" cy="249237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</p:pic>
              </p:grpSp>
            </p:grpSp>
          </p:grpSp>
        </p:grpSp>
      </p:grpSp>
      <p:sp>
        <p:nvSpPr>
          <p:cNvPr id="160786" name="Rectangle 18"/>
          <p:cNvSpPr>
            <a:spLocks noGrp="1" noChangeArrowheads="1"/>
          </p:cNvSpPr>
          <p:nvPr/>
        </p:nvSpPr>
        <p:spPr bwMode="auto">
          <a:xfrm>
            <a:off x="595313" y="273050"/>
            <a:ext cx="7772400" cy="450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solidFill>
                  <a:srgbClr val="000000"/>
                </a:solidFill>
              </a:rPr>
              <a:t>The Central Limit Theorem </a:t>
            </a:r>
          </a:p>
        </p:txBody>
      </p:sp>
      <p:sp>
        <p:nvSpPr>
          <p:cNvPr id="160787" name="Line 19"/>
          <p:cNvSpPr>
            <a:spLocks noChangeShapeType="1"/>
          </p:cNvSpPr>
          <p:nvPr/>
        </p:nvSpPr>
        <p:spPr bwMode="auto">
          <a:xfrm>
            <a:off x="360363" y="723900"/>
            <a:ext cx="8153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60788" name="Rectangle 20"/>
          <p:cNvSpPr>
            <a:spLocks noChangeArrowheads="1"/>
          </p:cNvSpPr>
          <p:nvPr/>
        </p:nvSpPr>
        <p:spPr bwMode="auto">
          <a:xfrm>
            <a:off x="4329113" y="32051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60797" name="Rectangle 29"/>
          <p:cNvSpPr>
            <a:spLocks noChangeArrowheads="1"/>
          </p:cNvSpPr>
          <p:nvPr/>
        </p:nvSpPr>
        <p:spPr bwMode="auto">
          <a:xfrm>
            <a:off x="4191000" y="33004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971600" y="1976594"/>
                <a:ext cx="2159231" cy="101566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000" dirty="0">
                    <a:solidFill>
                      <a:srgbClr val="002060"/>
                    </a:solidFill>
                  </a:rPr>
                  <a:t>Repeated values of a sample statistic </a:t>
                </a:r>
                <a14:m>
                  <m:oMath xmlns:m="http://schemas.openxmlformats.org/officeDocument/2006/math">
                    <m:r>
                      <a:rPr lang="en-US" sz="2000">
                        <a:solidFill>
                          <a:srgbClr val="002060"/>
                        </a:solidFill>
                        <a:latin typeface="Cambria Math"/>
                      </a:rPr>
                      <m:t>  </m:t>
                    </m:r>
                    <m:acc>
                      <m:accPr>
                        <m:chr m:val="̅"/>
                        <m:ctrlPr>
                          <a:rPr lang="en-US" sz="2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𝑥</m:t>
                        </m:r>
                      </m:e>
                    </m:acc>
                  </m:oMath>
                </a14:m>
                <a:endParaRPr lang="en-US" sz="2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600" y="1976594"/>
                <a:ext cx="2159231" cy="1015663"/>
              </a:xfrm>
              <a:prstGeom prst="rect">
                <a:avLst/>
              </a:prstGeom>
              <a:blipFill rotWithShape="1">
                <a:blip r:embed="rId12"/>
                <a:stretch>
                  <a:fillRect l="-2817" t="-2395" r="-2817" b="-101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6" name="Rectangle 185"/>
          <p:cNvSpPr/>
          <p:nvPr/>
        </p:nvSpPr>
        <p:spPr>
          <a:xfrm>
            <a:off x="2959670" y="5425545"/>
            <a:ext cx="204354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FF0000"/>
                </a:solidFill>
              </a:rPr>
              <a:t>Range of Values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60363" y="3230832"/>
            <a:ext cx="2353503" cy="646331"/>
          </a:xfrm>
          <a:prstGeom prst="rect">
            <a:avLst/>
          </a:prstGeom>
          <a:gradFill flip="none" rotWithShape="1">
            <a:gsLst>
              <a:gs pos="0">
                <a:srgbClr val="B81088">
                  <a:tint val="66000"/>
                  <a:satMod val="160000"/>
                </a:srgbClr>
              </a:gs>
              <a:gs pos="50000">
                <a:srgbClr val="B81088">
                  <a:tint val="44500"/>
                  <a:satMod val="160000"/>
                </a:srgbClr>
              </a:gs>
              <a:gs pos="100000">
                <a:srgbClr val="B81088">
                  <a:tint val="23500"/>
                  <a:satMod val="160000"/>
                </a:srgbClr>
              </a:gs>
            </a:gsLst>
            <a:lin ang="8100000" scaled="1"/>
            <a:tileRect/>
          </a:gradFill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000000"/>
                </a:solidFill>
              </a:rPr>
              <a:t>Percentage of time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(area under curve)</a:t>
            </a:r>
          </a:p>
        </p:txBody>
      </p:sp>
      <p:sp>
        <p:nvSpPr>
          <p:cNvPr id="26" name="Freeform 25"/>
          <p:cNvSpPr/>
          <p:nvPr/>
        </p:nvSpPr>
        <p:spPr>
          <a:xfrm>
            <a:off x="3242475" y="2232708"/>
            <a:ext cx="1413673" cy="2647832"/>
          </a:xfrm>
          <a:custGeom>
            <a:avLst/>
            <a:gdLst>
              <a:gd name="connsiteX0" fmla="*/ 16830 w 1385625"/>
              <a:gd name="connsiteY0" fmla="*/ 2249536 h 2631003"/>
              <a:gd name="connsiteX1" fmla="*/ 0 w 1385625"/>
              <a:gd name="connsiteY1" fmla="*/ 2631003 h 2631003"/>
              <a:gd name="connsiteX2" fmla="*/ 1385625 w 1385625"/>
              <a:gd name="connsiteY2" fmla="*/ 2631003 h 2631003"/>
              <a:gd name="connsiteX3" fmla="*/ 1357576 w 1385625"/>
              <a:gd name="connsiteY3" fmla="*/ 2154169 h 2631003"/>
              <a:gd name="connsiteX4" fmla="*/ 1262209 w 1385625"/>
              <a:gd name="connsiteY4" fmla="*/ 1969045 h 2631003"/>
              <a:gd name="connsiteX5" fmla="*/ 1200501 w 1385625"/>
              <a:gd name="connsiteY5" fmla="*/ 1823190 h 2631003"/>
              <a:gd name="connsiteX6" fmla="*/ 1155622 w 1385625"/>
              <a:gd name="connsiteY6" fmla="*/ 1610017 h 2631003"/>
              <a:gd name="connsiteX7" fmla="*/ 1121963 w 1385625"/>
              <a:gd name="connsiteY7" fmla="*/ 1363185 h 2631003"/>
              <a:gd name="connsiteX8" fmla="*/ 1082695 w 1385625"/>
              <a:gd name="connsiteY8" fmla="*/ 1037816 h 2631003"/>
              <a:gd name="connsiteX9" fmla="*/ 1020987 w 1385625"/>
              <a:gd name="connsiteY9" fmla="*/ 723666 h 2631003"/>
              <a:gd name="connsiteX10" fmla="*/ 953669 w 1385625"/>
              <a:gd name="connsiteY10" fmla="*/ 426346 h 2631003"/>
              <a:gd name="connsiteX11" fmla="*/ 897571 w 1385625"/>
              <a:gd name="connsiteY11" fmla="*/ 179514 h 2631003"/>
              <a:gd name="connsiteX12" fmla="*/ 813423 w 1385625"/>
              <a:gd name="connsiteY12" fmla="*/ 22439 h 2631003"/>
              <a:gd name="connsiteX13" fmla="*/ 718057 w 1385625"/>
              <a:gd name="connsiteY13" fmla="*/ 0 h 2631003"/>
              <a:gd name="connsiteX14" fmla="*/ 628300 w 1385625"/>
              <a:gd name="connsiteY14" fmla="*/ 22439 h 2631003"/>
              <a:gd name="connsiteX15" fmla="*/ 577811 w 1385625"/>
              <a:gd name="connsiteY15" fmla="*/ 89757 h 2631003"/>
              <a:gd name="connsiteX16" fmla="*/ 482444 w 1385625"/>
              <a:gd name="connsiteY16" fmla="*/ 420736 h 2631003"/>
              <a:gd name="connsiteX17" fmla="*/ 426346 w 1385625"/>
              <a:gd name="connsiteY17" fmla="*/ 729276 h 2631003"/>
              <a:gd name="connsiteX18" fmla="*/ 370248 w 1385625"/>
              <a:gd name="connsiteY18" fmla="*/ 981718 h 2631003"/>
              <a:gd name="connsiteX19" fmla="*/ 336589 w 1385625"/>
              <a:gd name="connsiteY19" fmla="*/ 1284648 h 2631003"/>
              <a:gd name="connsiteX20" fmla="*/ 297320 w 1385625"/>
              <a:gd name="connsiteY20" fmla="*/ 1587578 h 2631003"/>
              <a:gd name="connsiteX21" fmla="*/ 235612 w 1385625"/>
              <a:gd name="connsiteY21" fmla="*/ 1840019 h 2631003"/>
              <a:gd name="connsiteX22" fmla="*/ 129026 w 1385625"/>
              <a:gd name="connsiteY22" fmla="*/ 2058802 h 2631003"/>
              <a:gd name="connsiteX23" fmla="*/ 100977 w 1385625"/>
              <a:gd name="connsiteY23" fmla="*/ 2126120 h 2631003"/>
              <a:gd name="connsiteX24" fmla="*/ 16830 w 1385625"/>
              <a:gd name="connsiteY24" fmla="*/ 2249536 h 2631003"/>
              <a:gd name="connsiteX0" fmla="*/ 16830 w 1413674"/>
              <a:gd name="connsiteY0" fmla="*/ 2249536 h 2631003"/>
              <a:gd name="connsiteX1" fmla="*/ 0 w 1413674"/>
              <a:gd name="connsiteY1" fmla="*/ 2631003 h 2631003"/>
              <a:gd name="connsiteX2" fmla="*/ 1385625 w 1413674"/>
              <a:gd name="connsiteY2" fmla="*/ 2631003 h 2631003"/>
              <a:gd name="connsiteX3" fmla="*/ 1413674 w 1413674"/>
              <a:gd name="connsiteY3" fmla="*/ 2232706 h 2631003"/>
              <a:gd name="connsiteX4" fmla="*/ 1262209 w 1413674"/>
              <a:gd name="connsiteY4" fmla="*/ 1969045 h 2631003"/>
              <a:gd name="connsiteX5" fmla="*/ 1200501 w 1413674"/>
              <a:gd name="connsiteY5" fmla="*/ 1823190 h 2631003"/>
              <a:gd name="connsiteX6" fmla="*/ 1155622 w 1413674"/>
              <a:gd name="connsiteY6" fmla="*/ 1610017 h 2631003"/>
              <a:gd name="connsiteX7" fmla="*/ 1121963 w 1413674"/>
              <a:gd name="connsiteY7" fmla="*/ 1363185 h 2631003"/>
              <a:gd name="connsiteX8" fmla="*/ 1082695 w 1413674"/>
              <a:gd name="connsiteY8" fmla="*/ 1037816 h 2631003"/>
              <a:gd name="connsiteX9" fmla="*/ 1020987 w 1413674"/>
              <a:gd name="connsiteY9" fmla="*/ 723666 h 2631003"/>
              <a:gd name="connsiteX10" fmla="*/ 953669 w 1413674"/>
              <a:gd name="connsiteY10" fmla="*/ 426346 h 2631003"/>
              <a:gd name="connsiteX11" fmla="*/ 897571 w 1413674"/>
              <a:gd name="connsiteY11" fmla="*/ 179514 h 2631003"/>
              <a:gd name="connsiteX12" fmla="*/ 813423 w 1413674"/>
              <a:gd name="connsiteY12" fmla="*/ 22439 h 2631003"/>
              <a:gd name="connsiteX13" fmla="*/ 718057 w 1413674"/>
              <a:gd name="connsiteY13" fmla="*/ 0 h 2631003"/>
              <a:gd name="connsiteX14" fmla="*/ 628300 w 1413674"/>
              <a:gd name="connsiteY14" fmla="*/ 22439 h 2631003"/>
              <a:gd name="connsiteX15" fmla="*/ 577811 w 1413674"/>
              <a:gd name="connsiteY15" fmla="*/ 89757 h 2631003"/>
              <a:gd name="connsiteX16" fmla="*/ 482444 w 1413674"/>
              <a:gd name="connsiteY16" fmla="*/ 420736 h 2631003"/>
              <a:gd name="connsiteX17" fmla="*/ 426346 w 1413674"/>
              <a:gd name="connsiteY17" fmla="*/ 729276 h 2631003"/>
              <a:gd name="connsiteX18" fmla="*/ 370248 w 1413674"/>
              <a:gd name="connsiteY18" fmla="*/ 981718 h 2631003"/>
              <a:gd name="connsiteX19" fmla="*/ 336589 w 1413674"/>
              <a:gd name="connsiteY19" fmla="*/ 1284648 h 2631003"/>
              <a:gd name="connsiteX20" fmla="*/ 297320 w 1413674"/>
              <a:gd name="connsiteY20" fmla="*/ 1587578 h 2631003"/>
              <a:gd name="connsiteX21" fmla="*/ 235612 w 1413674"/>
              <a:gd name="connsiteY21" fmla="*/ 1840019 h 2631003"/>
              <a:gd name="connsiteX22" fmla="*/ 129026 w 1413674"/>
              <a:gd name="connsiteY22" fmla="*/ 2058802 h 2631003"/>
              <a:gd name="connsiteX23" fmla="*/ 100977 w 1413674"/>
              <a:gd name="connsiteY23" fmla="*/ 2126120 h 2631003"/>
              <a:gd name="connsiteX24" fmla="*/ 16830 w 1413674"/>
              <a:gd name="connsiteY24" fmla="*/ 2249536 h 2631003"/>
              <a:gd name="connsiteX0" fmla="*/ 16830 w 1430503"/>
              <a:gd name="connsiteY0" fmla="*/ 2249536 h 2636613"/>
              <a:gd name="connsiteX1" fmla="*/ 0 w 1430503"/>
              <a:gd name="connsiteY1" fmla="*/ 2631003 h 2636613"/>
              <a:gd name="connsiteX2" fmla="*/ 1430503 w 1430503"/>
              <a:gd name="connsiteY2" fmla="*/ 2636613 h 2636613"/>
              <a:gd name="connsiteX3" fmla="*/ 1413674 w 1430503"/>
              <a:gd name="connsiteY3" fmla="*/ 2232706 h 2636613"/>
              <a:gd name="connsiteX4" fmla="*/ 1262209 w 1430503"/>
              <a:gd name="connsiteY4" fmla="*/ 1969045 h 2636613"/>
              <a:gd name="connsiteX5" fmla="*/ 1200501 w 1430503"/>
              <a:gd name="connsiteY5" fmla="*/ 1823190 h 2636613"/>
              <a:gd name="connsiteX6" fmla="*/ 1155622 w 1430503"/>
              <a:gd name="connsiteY6" fmla="*/ 1610017 h 2636613"/>
              <a:gd name="connsiteX7" fmla="*/ 1121963 w 1430503"/>
              <a:gd name="connsiteY7" fmla="*/ 1363185 h 2636613"/>
              <a:gd name="connsiteX8" fmla="*/ 1082695 w 1430503"/>
              <a:gd name="connsiteY8" fmla="*/ 1037816 h 2636613"/>
              <a:gd name="connsiteX9" fmla="*/ 1020987 w 1430503"/>
              <a:gd name="connsiteY9" fmla="*/ 723666 h 2636613"/>
              <a:gd name="connsiteX10" fmla="*/ 953669 w 1430503"/>
              <a:gd name="connsiteY10" fmla="*/ 426346 h 2636613"/>
              <a:gd name="connsiteX11" fmla="*/ 897571 w 1430503"/>
              <a:gd name="connsiteY11" fmla="*/ 179514 h 2636613"/>
              <a:gd name="connsiteX12" fmla="*/ 813423 w 1430503"/>
              <a:gd name="connsiteY12" fmla="*/ 22439 h 2636613"/>
              <a:gd name="connsiteX13" fmla="*/ 718057 w 1430503"/>
              <a:gd name="connsiteY13" fmla="*/ 0 h 2636613"/>
              <a:gd name="connsiteX14" fmla="*/ 628300 w 1430503"/>
              <a:gd name="connsiteY14" fmla="*/ 22439 h 2636613"/>
              <a:gd name="connsiteX15" fmla="*/ 577811 w 1430503"/>
              <a:gd name="connsiteY15" fmla="*/ 89757 h 2636613"/>
              <a:gd name="connsiteX16" fmla="*/ 482444 w 1430503"/>
              <a:gd name="connsiteY16" fmla="*/ 420736 h 2636613"/>
              <a:gd name="connsiteX17" fmla="*/ 426346 w 1430503"/>
              <a:gd name="connsiteY17" fmla="*/ 729276 h 2636613"/>
              <a:gd name="connsiteX18" fmla="*/ 370248 w 1430503"/>
              <a:gd name="connsiteY18" fmla="*/ 981718 h 2636613"/>
              <a:gd name="connsiteX19" fmla="*/ 336589 w 1430503"/>
              <a:gd name="connsiteY19" fmla="*/ 1284648 h 2636613"/>
              <a:gd name="connsiteX20" fmla="*/ 297320 w 1430503"/>
              <a:gd name="connsiteY20" fmla="*/ 1587578 h 2636613"/>
              <a:gd name="connsiteX21" fmla="*/ 235612 w 1430503"/>
              <a:gd name="connsiteY21" fmla="*/ 1840019 h 2636613"/>
              <a:gd name="connsiteX22" fmla="*/ 129026 w 1430503"/>
              <a:gd name="connsiteY22" fmla="*/ 2058802 h 2636613"/>
              <a:gd name="connsiteX23" fmla="*/ 100977 w 1430503"/>
              <a:gd name="connsiteY23" fmla="*/ 2126120 h 2636613"/>
              <a:gd name="connsiteX24" fmla="*/ 16830 w 1430503"/>
              <a:gd name="connsiteY24" fmla="*/ 2249536 h 2636613"/>
              <a:gd name="connsiteX0" fmla="*/ 0 w 1413673"/>
              <a:gd name="connsiteY0" fmla="*/ 2249536 h 2647832"/>
              <a:gd name="connsiteX1" fmla="*/ 5609 w 1413673"/>
              <a:gd name="connsiteY1" fmla="*/ 2647832 h 2647832"/>
              <a:gd name="connsiteX2" fmla="*/ 1413673 w 1413673"/>
              <a:gd name="connsiteY2" fmla="*/ 2636613 h 2647832"/>
              <a:gd name="connsiteX3" fmla="*/ 1396844 w 1413673"/>
              <a:gd name="connsiteY3" fmla="*/ 2232706 h 2647832"/>
              <a:gd name="connsiteX4" fmla="*/ 1245379 w 1413673"/>
              <a:gd name="connsiteY4" fmla="*/ 1969045 h 2647832"/>
              <a:gd name="connsiteX5" fmla="*/ 1183671 w 1413673"/>
              <a:gd name="connsiteY5" fmla="*/ 1823190 h 2647832"/>
              <a:gd name="connsiteX6" fmla="*/ 1138792 w 1413673"/>
              <a:gd name="connsiteY6" fmla="*/ 1610017 h 2647832"/>
              <a:gd name="connsiteX7" fmla="*/ 1105133 w 1413673"/>
              <a:gd name="connsiteY7" fmla="*/ 1363185 h 2647832"/>
              <a:gd name="connsiteX8" fmla="*/ 1065865 w 1413673"/>
              <a:gd name="connsiteY8" fmla="*/ 1037816 h 2647832"/>
              <a:gd name="connsiteX9" fmla="*/ 1004157 w 1413673"/>
              <a:gd name="connsiteY9" fmla="*/ 723666 h 2647832"/>
              <a:gd name="connsiteX10" fmla="*/ 936839 w 1413673"/>
              <a:gd name="connsiteY10" fmla="*/ 426346 h 2647832"/>
              <a:gd name="connsiteX11" fmla="*/ 880741 w 1413673"/>
              <a:gd name="connsiteY11" fmla="*/ 179514 h 2647832"/>
              <a:gd name="connsiteX12" fmla="*/ 796593 w 1413673"/>
              <a:gd name="connsiteY12" fmla="*/ 22439 h 2647832"/>
              <a:gd name="connsiteX13" fmla="*/ 701227 w 1413673"/>
              <a:gd name="connsiteY13" fmla="*/ 0 h 2647832"/>
              <a:gd name="connsiteX14" fmla="*/ 611470 w 1413673"/>
              <a:gd name="connsiteY14" fmla="*/ 22439 h 2647832"/>
              <a:gd name="connsiteX15" fmla="*/ 560981 w 1413673"/>
              <a:gd name="connsiteY15" fmla="*/ 89757 h 2647832"/>
              <a:gd name="connsiteX16" fmla="*/ 465614 w 1413673"/>
              <a:gd name="connsiteY16" fmla="*/ 420736 h 2647832"/>
              <a:gd name="connsiteX17" fmla="*/ 409516 w 1413673"/>
              <a:gd name="connsiteY17" fmla="*/ 729276 h 2647832"/>
              <a:gd name="connsiteX18" fmla="*/ 353418 w 1413673"/>
              <a:gd name="connsiteY18" fmla="*/ 981718 h 2647832"/>
              <a:gd name="connsiteX19" fmla="*/ 319759 w 1413673"/>
              <a:gd name="connsiteY19" fmla="*/ 1284648 h 2647832"/>
              <a:gd name="connsiteX20" fmla="*/ 280490 w 1413673"/>
              <a:gd name="connsiteY20" fmla="*/ 1587578 h 2647832"/>
              <a:gd name="connsiteX21" fmla="*/ 218782 w 1413673"/>
              <a:gd name="connsiteY21" fmla="*/ 1840019 h 2647832"/>
              <a:gd name="connsiteX22" fmla="*/ 112196 w 1413673"/>
              <a:gd name="connsiteY22" fmla="*/ 2058802 h 2647832"/>
              <a:gd name="connsiteX23" fmla="*/ 84147 w 1413673"/>
              <a:gd name="connsiteY23" fmla="*/ 2126120 h 2647832"/>
              <a:gd name="connsiteX24" fmla="*/ 0 w 1413673"/>
              <a:gd name="connsiteY24" fmla="*/ 2249536 h 2647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413673" h="2647832">
                <a:moveTo>
                  <a:pt x="0" y="2249536"/>
                </a:moveTo>
                <a:cubicBezTo>
                  <a:pt x="1870" y="2382301"/>
                  <a:pt x="3739" y="2515067"/>
                  <a:pt x="5609" y="2647832"/>
                </a:cubicBezTo>
                <a:lnTo>
                  <a:pt x="1413673" y="2636613"/>
                </a:lnTo>
                <a:lnTo>
                  <a:pt x="1396844" y="2232706"/>
                </a:lnTo>
                <a:lnTo>
                  <a:pt x="1245379" y="1969045"/>
                </a:lnTo>
                <a:lnTo>
                  <a:pt x="1183671" y="1823190"/>
                </a:lnTo>
                <a:lnTo>
                  <a:pt x="1138792" y="1610017"/>
                </a:lnTo>
                <a:lnTo>
                  <a:pt x="1105133" y="1363185"/>
                </a:lnTo>
                <a:lnTo>
                  <a:pt x="1065865" y="1037816"/>
                </a:lnTo>
                <a:lnTo>
                  <a:pt x="1004157" y="723666"/>
                </a:lnTo>
                <a:lnTo>
                  <a:pt x="936839" y="426346"/>
                </a:lnTo>
                <a:lnTo>
                  <a:pt x="880741" y="179514"/>
                </a:lnTo>
                <a:lnTo>
                  <a:pt x="796593" y="22439"/>
                </a:lnTo>
                <a:lnTo>
                  <a:pt x="701227" y="0"/>
                </a:lnTo>
                <a:lnTo>
                  <a:pt x="611470" y="22439"/>
                </a:lnTo>
                <a:lnTo>
                  <a:pt x="560981" y="89757"/>
                </a:lnTo>
                <a:lnTo>
                  <a:pt x="465614" y="420736"/>
                </a:lnTo>
                <a:lnTo>
                  <a:pt x="409516" y="729276"/>
                </a:lnTo>
                <a:lnTo>
                  <a:pt x="353418" y="981718"/>
                </a:lnTo>
                <a:lnTo>
                  <a:pt x="319759" y="1284648"/>
                </a:lnTo>
                <a:lnTo>
                  <a:pt x="280490" y="1587578"/>
                </a:lnTo>
                <a:lnTo>
                  <a:pt x="218782" y="1840019"/>
                </a:lnTo>
                <a:lnTo>
                  <a:pt x="112196" y="2058802"/>
                </a:lnTo>
                <a:lnTo>
                  <a:pt x="84147" y="2126120"/>
                </a:lnTo>
                <a:lnTo>
                  <a:pt x="0" y="2249536"/>
                </a:lnTo>
                <a:close/>
              </a:path>
            </a:pathLst>
          </a:custGeom>
          <a:solidFill>
            <a:srgbClr val="B81088">
              <a:alpha val="49804"/>
            </a:srgb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2249917" y="2785697"/>
            <a:ext cx="1620866" cy="47956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20" idx="3"/>
          </p:cNvCxnSpPr>
          <p:nvPr/>
        </p:nvCxnSpPr>
        <p:spPr>
          <a:xfrm>
            <a:off x="2713866" y="3553998"/>
            <a:ext cx="741474" cy="2626"/>
          </a:xfrm>
          <a:prstGeom prst="straightConnector1">
            <a:avLst/>
          </a:prstGeom>
          <a:ln w="28575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V="1">
            <a:off x="3242475" y="4957791"/>
            <a:ext cx="0" cy="461042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Connector 203"/>
          <p:cNvCxnSpPr/>
          <p:nvPr/>
        </p:nvCxnSpPr>
        <p:spPr>
          <a:xfrm flipV="1">
            <a:off x="4656148" y="4964503"/>
            <a:ext cx="0" cy="461042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8291513" y="583013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508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12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21886" name="Text Box 30"/>
              <p:cNvSpPr txBox="1">
                <a:spLocks noChangeArrowheads="1"/>
              </p:cNvSpPr>
              <p:nvPr/>
            </p:nvSpPr>
            <p:spPr bwMode="auto">
              <a:xfrm>
                <a:off x="684212" y="1440842"/>
                <a:ext cx="8280276" cy="292426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>
                <a:lvl1pPr>
                  <a:tabLst>
                    <a:tab pos="1262063" algn="l"/>
                  </a:tabLst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>
                  <a:tabLst>
                    <a:tab pos="1262063" algn="l"/>
                  </a:tabLst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>
                  <a:tabLst>
                    <a:tab pos="1262063" algn="l"/>
                  </a:tabLst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>
                  <a:tabLst>
                    <a:tab pos="1262063" algn="l"/>
                  </a:tabLst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>
                  <a:tabLst>
                    <a:tab pos="1262063" algn="l"/>
                  </a:tabLst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tabLst>
                    <a:tab pos="1262063" algn="l"/>
                  </a:tabLs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tabLst>
                    <a:tab pos="1262063" algn="l"/>
                  </a:tabLs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tabLst>
                    <a:tab pos="1262063" algn="l"/>
                  </a:tabLs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tabLst>
                    <a:tab pos="1262063" algn="l"/>
                  </a:tabLs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fontAlgn="base">
                  <a:spcBef>
                    <a:spcPct val="50000"/>
                  </a:spcBef>
                  <a:spcAft>
                    <a:spcPct val="0"/>
                  </a:spcAft>
                  <a:tabLst>
                    <a:tab pos="965200" algn="l"/>
                  </a:tabLst>
                </a:pPr>
                <a:r>
                  <a:rPr lang="en-US" sz="2600" u="sng" dirty="0" smtClean="0">
                    <a:solidFill>
                      <a:srgbClr val="000000"/>
                    </a:solidFill>
                  </a:rPr>
                  <a:t>Needed </a:t>
                </a:r>
              </a:p>
              <a:p>
                <a:pPr fontAlgn="base">
                  <a:spcBef>
                    <a:spcPct val="50000"/>
                  </a:spcBef>
                  <a:spcAft>
                    <a:spcPct val="0"/>
                  </a:spcAft>
                  <a:tabLst>
                    <a:tab pos="965200" algn="l"/>
                  </a:tabLst>
                </a:pPr>
                <a:r>
                  <a:rPr lang="en-US" sz="2600" dirty="0" smtClean="0">
                    <a:solidFill>
                      <a:srgbClr val="000000"/>
                    </a:solidFill>
                  </a:rPr>
                  <a:t>Sample mean,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6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MS Reference 1" pitchFamily="2" charset="2"/>
                          </a:rPr>
                        </m:ctrlPr>
                      </m:accPr>
                      <m:e>
                        <m:r>
                          <a:rPr lang="en-US" sz="2600" i="1" smtClean="0">
                            <a:solidFill>
                              <a:srgbClr val="000000"/>
                            </a:solidFill>
                            <a:latin typeface="Cambria Math"/>
                            <a:sym typeface="MS Reference 1" pitchFamily="2" charset="2"/>
                          </a:rPr>
                          <m:t>𝑥</m:t>
                        </m:r>
                      </m:e>
                    </m:acc>
                    <m:r>
                      <a:rPr lang="en-US" sz="2600" i="1" smtClean="0">
                        <a:solidFill>
                          <a:srgbClr val="000000"/>
                        </a:solidFill>
                        <a:latin typeface="Cambria Math"/>
                        <a:sym typeface="MS Reference 1" pitchFamily="2" charset="2"/>
                      </a:rPr>
                      <m:t> </m:t>
                    </m:r>
                  </m:oMath>
                </a14:m>
                <a:endParaRPr lang="en-US" sz="2600" dirty="0">
                  <a:solidFill>
                    <a:srgbClr val="000000"/>
                  </a:solidFill>
                  <a:sym typeface="WP MathB" pitchFamily="2" charset="2"/>
                </a:endParaRPr>
              </a:p>
              <a:p>
                <a:pPr fontAlgn="base">
                  <a:spcBef>
                    <a:spcPts val="1200"/>
                  </a:spcBef>
                  <a:spcAft>
                    <a:spcPct val="0"/>
                  </a:spcAft>
                  <a:tabLst>
                    <a:tab pos="965200" algn="l"/>
                  </a:tabLst>
                </a:pPr>
                <a:r>
                  <a:rPr lang="en-US" sz="2600" dirty="0" smtClean="0">
                    <a:solidFill>
                      <a:srgbClr val="000000"/>
                    </a:solidFill>
                  </a:rPr>
                  <a:t>Standard </a:t>
                </a:r>
                <a:r>
                  <a:rPr lang="en-US" sz="2600" dirty="0">
                    <a:solidFill>
                      <a:srgbClr val="000000"/>
                    </a:solidFill>
                  </a:rPr>
                  <a:t>deviation of </a:t>
                </a:r>
                <a:r>
                  <a:rPr lang="en-US" sz="2600" dirty="0" smtClean="0">
                    <a:solidFill>
                      <a:srgbClr val="000000"/>
                    </a:solidFill>
                  </a:rPr>
                  <a:t> distribution </a:t>
                </a:r>
                <a:r>
                  <a:rPr lang="en-US" sz="2600" dirty="0">
                    <a:solidFill>
                      <a:srgbClr val="000000"/>
                    </a:solidFill>
                  </a:rPr>
                  <a:t>of </a:t>
                </a:r>
                <a:r>
                  <a:rPr lang="en-US" sz="2600" dirty="0" smtClean="0">
                    <a:solidFill>
                      <a:srgbClr val="000000"/>
                    </a:solidFill>
                  </a:rPr>
                  <a:t>sample mean</a:t>
                </a:r>
                <a:r>
                  <a:rPr lang="en-US" sz="2600" dirty="0">
                    <a:solidFill>
                      <a:srgbClr val="000000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sz="2600" i="1" smtClean="0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</a:rPr>
                          <m:t>𝜎</m:t>
                        </m:r>
                      </m:e>
                      <m:sub>
                        <m:acc>
                          <m:accPr>
                            <m:chr m:val="̅"/>
                            <m:ctrlPr>
                              <a:rPr lang="en-US" sz="26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accPr>
                          <m:e>
                            <m:r>
                              <a:rPr lang="en-US" sz="2600" i="1" smtClean="0">
                                <a:solidFill>
                                  <a:srgbClr val="000000"/>
                                </a:solidFill>
                                <a:latin typeface="Cambria Math"/>
                                <a:ea typeface="Cambria Math"/>
                              </a:rPr>
                              <m:t>𝑥</m:t>
                            </m:r>
                          </m:e>
                        </m:acc>
                      </m:sub>
                    </m:sSub>
                  </m:oMath>
                </a14:m>
                <a:endParaRPr lang="en-US" sz="2600" dirty="0" smtClean="0">
                  <a:solidFill>
                    <a:srgbClr val="000000"/>
                  </a:solidFill>
                </a:endParaRPr>
              </a:p>
              <a:p>
                <a:pPr fontAlgn="base">
                  <a:spcBef>
                    <a:spcPct val="50000"/>
                  </a:spcBef>
                  <a:spcAft>
                    <a:spcPct val="0"/>
                  </a:spcAft>
                  <a:tabLst>
                    <a:tab pos="965200" algn="l"/>
                  </a:tabLst>
                </a:pPr>
                <a:r>
                  <a:rPr lang="en-US" sz="2600" baseline="-25000" dirty="0" smtClean="0">
                    <a:solidFill>
                      <a:srgbClr val="000000"/>
                    </a:solidFill>
                    <a:sym typeface="MS Reference 1" pitchFamily="2" charset="2"/>
                  </a:rPr>
                  <a:t> </a:t>
                </a:r>
                <a:r>
                  <a:rPr lang="en-US" sz="2600" dirty="0" smtClean="0">
                    <a:solidFill>
                      <a:srgbClr val="000000"/>
                    </a:solidFill>
                    <a:sym typeface="MS Reference 1" pitchFamily="2" charset="2"/>
                  </a:rPr>
                  <a:t>    Use s=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6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MS Reference 1" pitchFamily="2" charset="2"/>
                          </a:rPr>
                        </m:ctrlPr>
                      </m:accPr>
                      <m:e>
                        <m:r>
                          <a:rPr lang="en-US" sz="2600" i="1" smtClean="0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  <a:sym typeface="MS Reference 1" pitchFamily="2" charset="2"/>
                          </a:rPr>
                          <m:t>𝜎</m:t>
                        </m:r>
                      </m:e>
                    </m:acc>
                  </m:oMath>
                </a14:m>
                <a:r>
                  <a:rPr lang="en-US" sz="2600" dirty="0" smtClean="0">
                    <a:solidFill>
                      <a:srgbClr val="000000"/>
                    </a:solidFill>
                    <a:sym typeface="MS Reference 1" pitchFamily="2" charset="2"/>
                  </a:rPr>
                  <a:t> to estimate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sz="2600" i="1" smtClean="0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</a:rPr>
                          <m:t>𝜎</m:t>
                        </m:r>
                      </m:e>
                      <m:sub>
                        <m:acc>
                          <m:accPr>
                            <m:chr m:val="̅"/>
                            <m:ctrlPr>
                              <a:rPr lang="en-US" sz="26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accPr>
                          <m:e>
                            <m:r>
                              <a:rPr lang="en-US" sz="2600" i="1" smtClean="0">
                                <a:solidFill>
                                  <a:srgbClr val="000000"/>
                                </a:solidFill>
                                <a:latin typeface="Cambria Math"/>
                                <a:ea typeface="Cambria Math"/>
                              </a:rPr>
                              <m:t>𝑥</m:t>
                            </m:r>
                          </m:e>
                        </m:acc>
                      </m:sub>
                    </m:sSub>
                    <m:r>
                      <a:rPr lang="en-US" sz="2600" i="1" smtClean="0">
                        <a:solidFill>
                          <a:srgbClr val="000000"/>
                        </a:solidFill>
                        <a:latin typeface="Cambria Math"/>
                        <a:sym typeface="MS Reference 1" pitchFamily="2" charset="2"/>
                      </a:rPr>
                      <m:t> </m:t>
                    </m:r>
                  </m:oMath>
                </a14:m>
                <a:r>
                  <a:rPr lang="en-US" sz="2600" dirty="0" smtClean="0">
                    <a:solidFill>
                      <a:srgbClr val="000000"/>
                    </a:solidFill>
                    <a:sym typeface="MS Reference 1" pitchFamily="2" charset="2"/>
                  </a:rPr>
                  <a:t>  with   </a:t>
                </a:r>
                <a14:m>
                  <m:oMath xmlns:m="http://schemas.openxmlformats.org/officeDocument/2006/math">
                    <m:f>
                      <m:fPr>
                        <m:type m:val="skw"/>
                        <m:ctrlPr>
                          <a:rPr lang="en-US" sz="26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MS Reference 1" pitchFamily="2" charset="2"/>
                          </a:rPr>
                        </m:ctrlPr>
                      </m:fPr>
                      <m:num>
                        <m:r>
                          <a:rPr lang="en-US" sz="2600" i="1" smtClean="0">
                            <a:solidFill>
                              <a:srgbClr val="000000"/>
                            </a:solidFill>
                            <a:latin typeface="Cambria Math"/>
                            <a:sym typeface="MS Reference 1" pitchFamily="2" charset="2"/>
                          </a:rPr>
                          <m:t>𝑠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6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MS Reference 1" pitchFamily="2" charset="2"/>
                              </a:rPr>
                            </m:ctrlPr>
                          </m:radPr>
                          <m:deg/>
                          <m:e>
                            <m:r>
                              <a:rPr lang="en-US" sz="2600" i="1" smtClean="0">
                                <a:solidFill>
                                  <a:srgbClr val="000000"/>
                                </a:solidFill>
                                <a:latin typeface="Cambria Math"/>
                                <a:sym typeface="MS Reference 1" pitchFamily="2" charset="2"/>
                              </a:rPr>
                              <m:t>𝑛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sz="2600" dirty="0" smtClean="0">
                    <a:solidFill>
                      <a:srgbClr val="000000"/>
                    </a:solidFill>
                    <a:sym typeface="MS Reference 1" pitchFamily="2" charset="2"/>
                  </a:rPr>
                  <a:t>   </a:t>
                </a:r>
                <a:endParaRPr lang="en-US" sz="2600" dirty="0">
                  <a:solidFill>
                    <a:srgbClr val="000000"/>
                  </a:solidFill>
                  <a:sym typeface="MS Reference 1" pitchFamily="2" charset="2"/>
                </a:endParaRPr>
              </a:p>
              <a:p>
                <a:pPr fontAlgn="base">
                  <a:spcBef>
                    <a:spcPts val="1200"/>
                  </a:spcBef>
                  <a:spcAft>
                    <a:spcPct val="0"/>
                  </a:spcAft>
                  <a:tabLst>
                    <a:tab pos="965200" algn="l"/>
                  </a:tabLst>
                </a:pPr>
                <a:r>
                  <a:rPr lang="en-US" sz="2600" dirty="0" smtClean="0">
                    <a:solidFill>
                      <a:srgbClr val="000000"/>
                    </a:solidFill>
                    <a:sym typeface="MS Reference 1" pitchFamily="2" charset="2"/>
                  </a:rPr>
                  <a:t>Confidence level </a:t>
                </a:r>
                <a:r>
                  <a:rPr lang="en-US" sz="2600" dirty="0">
                    <a:solidFill>
                      <a:srgbClr val="000000"/>
                    </a:solidFill>
                    <a:sym typeface="MS Reference 1" pitchFamily="2" charset="2"/>
                  </a:rPr>
                  <a:t>(1-</a:t>
                </a:r>
                <a:r>
                  <a:rPr lang="en-US" sz="2600" dirty="0">
                    <a:solidFill>
                      <a:srgbClr val="000000"/>
                    </a:solidFill>
                    <a:sym typeface="Symbol" pitchFamily="18" charset="2"/>
                  </a:rPr>
                  <a:t>) </a:t>
                </a:r>
                <a:r>
                  <a:rPr lang="en-US" sz="2600" dirty="0" smtClean="0">
                    <a:solidFill>
                      <a:srgbClr val="000000"/>
                    </a:solidFill>
                    <a:sym typeface="MS Reference 1" pitchFamily="2" charset="2"/>
                  </a:rPr>
                  <a:t> or  </a:t>
                </a:r>
                <a:r>
                  <a:rPr lang="en-US" sz="2600" dirty="0">
                    <a:solidFill>
                      <a:srgbClr val="000000"/>
                    </a:solidFill>
                    <a:sym typeface="MS Reference 1" pitchFamily="2" charset="2"/>
                  </a:rPr>
                  <a:t>level of risk </a:t>
                </a:r>
                <a:r>
                  <a:rPr lang="en-US" sz="2600" dirty="0">
                    <a:solidFill>
                      <a:srgbClr val="000000"/>
                    </a:solidFill>
                    <a:sym typeface="Symbol" pitchFamily="18" charset="2"/>
                  </a:rPr>
                  <a:t>()</a:t>
                </a:r>
                <a:r>
                  <a:rPr lang="en-US" sz="2600" dirty="0">
                    <a:solidFill>
                      <a:srgbClr val="000000"/>
                    </a:solidFill>
                    <a:sym typeface="MS Reference 1" pitchFamily="2" charset="2"/>
                  </a:rPr>
                  <a:t> </a:t>
                </a:r>
              </a:p>
            </p:txBody>
          </p:sp>
        </mc:Choice>
        <mc:Fallback xmlns="">
          <p:sp>
            <p:nvSpPr>
              <p:cNvPr id="121886" name="Text 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84212" y="1440842"/>
                <a:ext cx="8280276" cy="2924262"/>
              </a:xfrm>
              <a:prstGeom prst="rect">
                <a:avLst/>
              </a:prstGeom>
              <a:blipFill rotWithShape="1">
                <a:blip r:embed="rId6"/>
                <a:stretch>
                  <a:fillRect l="-1251" t="-1875" b="-4167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1885" name="Rectangle 29"/>
          <p:cNvSpPr>
            <a:spLocks noGrp="1" noChangeArrowheads="1"/>
          </p:cNvSpPr>
          <p:nvPr>
            <p:ph type="title"/>
          </p:nvPr>
        </p:nvSpPr>
        <p:spPr>
          <a:xfrm>
            <a:off x="395536" y="817"/>
            <a:ext cx="8363272" cy="1143000"/>
          </a:xfrm>
        </p:spPr>
        <p:txBody>
          <a:bodyPr/>
          <a:lstStyle/>
          <a:p>
            <a:r>
              <a:rPr lang="en-US" sz="3200" b="1" dirty="0">
                <a:solidFill>
                  <a:srgbClr val="0099FF"/>
                </a:solidFill>
              </a:rPr>
              <a:t>Large </a:t>
            </a:r>
            <a:r>
              <a:rPr lang="en-US" sz="3200" b="1" dirty="0" smtClean="0">
                <a:solidFill>
                  <a:srgbClr val="0099FF"/>
                </a:solidFill>
              </a:rPr>
              <a:t>Sample (n</a:t>
            </a:r>
            <a:r>
              <a:rPr lang="en-US" sz="3200" b="1" dirty="0" smtClean="0">
                <a:solidFill>
                  <a:srgbClr val="0099FF"/>
                </a:solidFill>
                <a:cs typeface="Arial" charset="0"/>
              </a:rPr>
              <a:t>≥30)</a:t>
            </a:r>
            <a:br>
              <a:rPr lang="en-US" sz="3200" b="1" dirty="0" smtClean="0">
                <a:solidFill>
                  <a:srgbClr val="0099FF"/>
                </a:solidFill>
                <a:cs typeface="Arial" charset="0"/>
              </a:rPr>
            </a:br>
            <a:r>
              <a:rPr lang="en-US" sz="3200" dirty="0">
                <a:solidFill>
                  <a:srgbClr val="0099FF"/>
                </a:solidFill>
              </a:rPr>
              <a:t>C</a:t>
            </a:r>
            <a:r>
              <a:rPr lang="en-US" sz="3200" dirty="0" smtClean="0">
                <a:solidFill>
                  <a:srgbClr val="0099FF"/>
                </a:solidFill>
              </a:rPr>
              <a:t>onfidence Interval </a:t>
            </a:r>
            <a:r>
              <a:rPr lang="en-US" sz="3200" dirty="0">
                <a:solidFill>
                  <a:srgbClr val="0099FF"/>
                </a:solidFill>
              </a:rPr>
              <a:t>for </a:t>
            </a:r>
            <a:r>
              <a:rPr lang="en-US" sz="3200" dirty="0" smtClean="0">
                <a:solidFill>
                  <a:srgbClr val="0099FF"/>
                </a:solidFill>
              </a:rPr>
              <a:t>Means</a:t>
            </a:r>
            <a:endParaRPr lang="en-US" sz="3200" dirty="0">
              <a:solidFill>
                <a:srgbClr val="0099FF"/>
              </a:solidFill>
              <a:cs typeface="Arial" charset="0"/>
            </a:endParaRPr>
          </a:p>
        </p:txBody>
      </p:sp>
      <p:graphicFrame>
        <p:nvGraphicFramePr>
          <p:cNvPr id="121896" name="Object 40"/>
          <p:cNvGraphicFramePr>
            <a:graphicFrameLocks noGrp="1" noChangeAspect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051268388"/>
              </p:ext>
            </p:extLst>
          </p:nvPr>
        </p:nvGraphicFramePr>
        <p:xfrm>
          <a:off x="5400092" y="5694915"/>
          <a:ext cx="1763713" cy="1022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4" name="Equation" r:id="rId7" imgW="723600" imgH="419040" progId="Equation.COEE2">
                  <p:embed/>
                </p:oleObj>
              </mc:Choice>
              <mc:Fallback>
                <p:oleObj name="Equation" r:id="rId7" imgW="723600" imgH="419040" progId="Equation.COEE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00092" y="5694915"/>
                        <a:ext cx="1763713" cy="1022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1891" name="Object 35"/>
          <p:cNvGraphicFramePr>
            <a:graphicFrameLocks noGrp="1" noChangeAspect="1"/>
          </p:cNvGraphicFramePr>
          <p:nvPr>
            <p:ph sz="quarter" idx="2"/>
            <p:extLst>
              <p:ext uri="{D42A27DB-BD31-4B8C-83A1-F6EECF244321}">
                <p14:modId xmlns:p14="http://schemas.microsoft.com/office/powerpoint/2010/main" val="3307294672"/>
              </p:ext>
            </p:extLst>
          </p:nvPr>
        </p:nvGraphicFramePr>
        <p:xfrm>
          <a:off x="1511660" y="5693989"/>
          <a:ext cx="1727200" cy="1000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5" name="Equation" r:id="rId9" imgW="723600" imgH="419040" progId="Equation.COEE2">
                  <p:embed/>
                </p:oleObj>
              </mc:Choice>
              <mc:Fallback>
                <p:oleObj name="Equation" r:id="rId9" imgW="723600" imgH="419040" progId="Equation.COEE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11660" y="5693989"/>
                        <a:ext cx="1727200" cy="1000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1889" name="Rectangle 33"/>
          <p:cNvSpPr>
            <a:spLocks noChangeArrowheads="1"/>
          </p:cNvSpPr>
          <p:nvPr/>
        </p:nvSpPr>
        <p:spPr bwMode="auto">
          <a:xfrm>
            <a:off x="719138" y="4617132"/>
            <a:ext cx="7273925" cy="1107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800" u="sng" dirty="0">
                <a:solidFill>
                  <a:srgbClr val="000000"/>
                </a:solidFill>
                <a:sym typeface="MS Reference 1" pitchFamily="2" charset="2"/>
              </a:rPr>
              <a:t>Confidence interval formulas</a:t>
            </a:r>
            <a:r>
              <a:rPr lang="en-US" sz="2800" dirty="0">
                <a:solidFill>
                  <a:srgbClr val="000000"/>
                </a:solidFill>
                <a:sym typeface="MS Reference 1" pitchFamily="2" charset="2"/>
              </a:rPr>
              <a:t>:</a:t>
            </a:r>
          </a:p>
          <a:p>
            <a:pPr fontAlgn="base">
              <a:spcBef>
                <a:spcPts val="1200"/>
              </a:spcBef>
              <a:spcAft>
                <a:spcPct val="0"/>
              </a:spcAft>
            </a:pPr>
            <a:r>
              <a:rPr lang="en-US" sz="2800" dirty="0">
                <a:solidFill>
                  <a:srgbClr val="000000"/>
                </a:solidFill>
                <a:sym typeface="MS Reference 1" pitchFamily="2" charset="2"/>
              </a:rPr>
              <a:t>	Lower Limit			Upper limit</a:t>
            </a:r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8321021" y="62484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633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890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600" smtClean="0">
                <a:solidFill>
                  <a:srgbClr val="3399FF"/>
                </a:solidFill>
              </a:rPr>
              <a:t>Tests on Single Population Means</a:t>
            </a:r>
            <a:br>
              <a:rPr lang="en-US" sz="3600" smtClean="0">
                <a:solidFill>
                  <a:srgbClr val="3399FF"/>
                </a:solidFill>
              </a:rPr>
            </a:br>
            <a:r>
              <a:rPr lang="en-US" sz="3600" smtClean="0">
                <a:solidFill>
                  <a:srgbClr val="33CC33"/>
                </a:solidFill>
              </a:rPr>
              <a:t>Large</a:t>
            </a:r>
            <a:r>
              <a:rPr lang="en-US" sz="3600" smtClean="0">
                <a:solidFill>
                  <a:srgbClr val="3399FF"/>
                </a:solidFill>
              </a:rPr>
              <a:t> Sample Sizes </a:t>
            </a:r>
            <a:r>
              <a:rPr lang="en-US" sz="3600" smtClean="0">
                <a:solidFill>
                  <a:srgbClr val="33CC33"/>
                </a:solidFill>
              </a:rPr>
              <a:t>(n</a:t>
            </a:r>
            <a:r>
              <a:rPr lang="en-US" sz="3600" smtClean="0">
                <a:solidFill>
                  <a:srgbClr val="33CC33"/>
                </a:solidFill>
                <a:cs typeface="Arial" pitchFamily="34" charset="0"/>
              </a:rPr>
              <a:t>≥30)</a:t>
            </a:r>
          </a:p>
        </p:txBody>
      </p:sp>
      <p:graphicFrame>
        <p:nvGraphicFramePr>
          <p:cNvPr id="150774" name="Group 246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832624985"/>
              </p:ext>
            </p:extLst>
          </p:nvPr>
        </p:nvGraphicFramePr>
        <p:xfrm>
          <a:off x="957944" y="1716088"/>
          <a:ext cx="7750628" cy="4154562"/>
        </p:xfrm>
        <a:graphic>
          <a:graphicData uri="http://schemas.openxmlformats.org/drawingml/2006/table">
            <a:tbl>
              <a:tblPr/>
              <a:tblGrid>
                <a:gridCol w="23077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449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411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568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4923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Two-tailed</a:t>
                      </a: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One-tailed</a:t>
                      </a: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25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Null hypothesis  H</a:t>
                      </a:r>
                      <a:r>
                        <a:rPr kumimoji="0" lang="en-US" sz="2000" b="0" i="0" u="none" strike="noStrike" cap="none" normalizeH="0" baseline="-30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 </a:t>
                      </a: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  <a:sym typeface="Symbol" pitchFamily="18" charset="2"/>
                        </a:rPr>
                        <a:t></a:t>
                      </a: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=</a:t>
                      </a: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  <a:sym typeface="Symbol" pitchFamily="18" charset="2"/>
                        </a:rPr>
                        <a:t></a:t>
                      </a:r>
                      <a:r>
                        <a:rPr kumimoji="0" lang="en-US" sz="2000" b="0" i="0" u="none" strike="noStrike" cap="none" normalizeH="0" baseline="-30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  <a:sym typeface="Symbol" pitchFamily="18" charset="2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968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Alternate   H</a:t>
                      </a:r>
                      <a:r>
                        <a:rPr kumimoji="0" lang="en-US" sz="2000" b="0" i="0" u="none" strike="noStrike" cap="none" normalizeH="0" baseline="-30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a </a:t>
                      </a: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  <a:sym typeface="Symbol" pitchFamily="18" charset="2"/>
                        </a:rPr>
                        <a:t></a:t>
                      </a:r>
                      <a:r>
                        <a:rPr kumimoji="0" lang="en-US" sz="2000" b="0" i="0" u="none" strike="noStrike" cap="none" normalizeH="0" baseline="-30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  <a:sym typeface="Symbol" pitchFamily="18" charset="2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  <a:sym typeface="Symbol" pitchFamily="18" charset="2"/>
                        </a:rPr>
                        <a:t></a:t>
                      </a: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&gt;</a:t>
                      </a: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  <a:sym typeface="Symbol" pitchFamily="18" charset="2"/>
                        </a:rPr>
                        <a:t></a:t>
                      </a:r>
                      <a:r>
                        <a:rPr kumimoji="0" lang="en-US" sz="2000" b="0" i="0" u="none" strike="noStrike" cap="none" normalizeH="0" baseline="-30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r>
                        <a:rPr kumimoji="0" lang="en-US" sz="2000" b="0" i="0" u="none" strike="noStrike" cap="none" normalizeH="0" baseline="-30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  <a:sym typeface="Symbol" pitchFamily="18" charset="2"/>
                        </a:rPr>
                        <a:t> </a:t>
                      </a: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  <a:sym typeface="Symbol" pitchFamily="18" charset="2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  <a:sym typeface="Symbol" pitchFamily="18" charset="2"/>
                        </a:rPr>
                        <a:t></a:t>
                      </a: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&lt;</a:t>
                      </a: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  <a:sym typeface="Symbol" pitchFamily="18" charset="2"/>
                        </a:rPr>
                        <a:t></a:t>
                      </a:r>
                      <a:r>
                        <a:rPr kumimoji="0" lang="en-US" sz="2000" b="0" i="0" u="none" strike="noStrike" cap="none" normalizeH="0" baseline="-30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  <a:sym typeface="Symbol" pitchFamily="18" charset="2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2861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Test statistic</a:t>
                      </a: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972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p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(reject if p&lt;</a:t>
                      </a: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/>
                          <a:ea typeface="Cambria Math"/>
                        </a:rPr>
                        <a:t>𝜶 )</a:t>
                      </a: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sum the areas in the tails, cut off by </a:t>
                      </a:r>
                      <a:r>
                        <a:rPr lang="en-US" sz="2000" dirty="0" err="1" smtClean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Z</a:t>
                      </a:r>
                      <a:r>
                        <a:rPr lang="en-US" sz="2000" baseline="-25000" dirty="0" err="1" smtClean="0">
                          <a:solidFill>
                            <a:srgbClr val="000000"/>
                          </a:solidFill>
                          <a:latin typeface="Cambria Math"/>
                          <a:ea typeface="Cambria Math"/>
                          <a:cs typeface="Times New Roman" pitchFamily="18" charset="0"/>
                        </a:rPr>
                        <a:t>test</a:t>
                      </a:r>
                      <a:r>
                        <a:rPr lang="en-US" sz="2000" baseline="-25000" dirty="0" smtClean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2000" dirty="0" smtClean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and –</a:t>
                      </a:r>
                      <a:r>
                        <a:rPr lang="en-US" sz="2000" dirty="0" err="1" smtClean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Z</a:t>
                      </a:r>
                      <a:r>
                        <a:rPr lang="en-US" sz="2000" baseline="-25000" dirty="0" err="1" smtClean="0">
                          <a:solidFill>
                            <a:srgbClr val="000000"/>
                          </a:solidFill>
                          <a:latin typeface="Cambria Math"/>
                          <a:ea typeface="Cambria Math"/>
                          <a:cs typeface="Times New Roman" pitchFamily="18" charset="0"/>
                        </a:rPr>
                        <a:t>test</a:t>
                      </a:r>
                      <a:endParaRPr lang="en-US" sz="2000" dirty="0" smtClean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Area to right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of </a:t>
                      </a:r>
                      <a:r>
                        <a:rPr kumimoji="0" lang="en-US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Z</a:t>
                      </a:r>
                      <a:r>
                        <a:rPr lang="en-US" sz="2000" baseline="-25000" dirty="0" err="1" smtClean="0">
                          <a:solidFill>
                            <a:srgbClr val="000000"/>
                          </a:solidFill>
                          <a:latin typeface="Cambria Math"/>
                          <a:ea typeface="Cambria Math"/>
                          <a:cs typeface="Times New Roman" pitchFamily="18" charset="0"/>
                        </a:rPr>
                        <a:t>test</a:t>
                      </a:r>
                      <a:r>
                        <a:rPr lang="en-US" sz="2000" baseline="-25000" dirty="0" smtClean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Area to left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of </a:t>
                      </a:r>
                      <a:r>
                        <a:rPr kumimoji="0" lang="en-US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Z</a:t>
                      </a:r>
                      <a:r>
                        <a:rPr lang="en-US" sz="2000" baseline="-25000" dirty="0" err="1" smtClean="0">
                          <a:solidFill>
                            <a:srgbClr val="000000"/>
                          </a:solidFill>
                          <a:latin typeface="Cambria Math"/>
                          <a:ea typeface="Cambria Math"/>
                          <a:cs typeface="Times New Roman" pitchFamily="18" charset="0"/>
                        </a:rPr>
                        <a:t>test</a:t>
                      </a: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7170" name="Object 112"/>
          <p:cNvGraphicFramePr>
            <a:graphicFrameLocks noGrp="1" noChangeAspect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456298578"/>
              </p:ext>
            </p:extLst>
          </p:nvPr>
        </p:nvGraphicFramePr>
        <p:xfrm>
          <a:off x="5078413" y="3856038"/>
          <a:ext cx="1335087" cy="855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3" name="Equation" r:id="rId6" imgW="1130040" imgH="723600" progId="Equation.COEE2">
                  <p:embed/>
                </p:oleObj>
              </mc:Choice>
              <mc:Fallback>
                <p:oleObj name="Equation" r:id="rId6" imgW="1130040" imgH="723600" progId="Equation.COEE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78413" y="3856038"/>
                        <a:ext cx="1335087" cy="8556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72" name="Rectangle 19"/>
          <p:cNvSpPr>
            <a:spLocks noChangeArrowheads="1"/>
          </p:cNvSpPr>
          <p:nvPr/>
        </p:nvSpPr>
        <p:spPr bwMode="auto">
          <a:xfrm>
            <a:off x="1441450" y="2178050"/>
            <a:ext cx="4079875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05800" y="611358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917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515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7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1.xml><?xml version="1.0" encoding="utf-8"?>
<a:theme xmlns:a="http://schemas.openxmlformats.org/drawingml/2006/main" name="6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2.xml><?xml version="1.0" encoding="utf-8"?>
<a:theme xmlns:a="http://schemas.openxmlformats.org/drawingml/2006/main" name="8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3.xml><?xml version="1.0" encoding="utf-8"?>
<a:theme xmlns:a="http://schemas.openxmlformats.org/drawingml/2006/main" name="9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1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2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3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4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5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1141</TotalTime>
  <Words>1112</Words>
  <Application>Microsoft Office PowerPoint</Application>
  <PresentationFormat>On-screen Show (4:3)</PresentationFormat>
  <Paragraphs>308</Paragraphs>
  <Slides>31</Slides>
  <Notes>31</Notes>
  <HiddenSlides>0</HiddenSlides>
  <MMClips>27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13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54" baseType="lpstr">
      <vt:lpstr>Arial</vt:lpstr>
      <vt:lpstr>Calibri</vt:lpstr>
      <vt:lpstr>Cambria Math</vt:lpstr>
      <vt:lpstr>Math A</vt:lpstr>
      <vt:lpstr>Monotype Corsiva</vt:lpstr>
      <vt:lpstr>MS Reference 1</vt:lpstr>
      <vt:lpstr>Symbol</vt:lpstr>
      <vt:lpstr>Times New Roman</vt:lpstr>
      <vt:lpstr>WP MathB</vt:lpstr>
      <vt:lpstr>Office Theme</vt:lpstr>
      <vt:lpstr>Default Design</vt:lpstr>
      <vt:lpstr>1_Default Design</vt:lpstr>
      <vt:lpstr>2_Default Design</vt:lpstr>
      <vt:lpstr>3_Default Design</vt:lpstr>
      <vt:lpstr>4_Default Design</vt:lpstr>
      <vt:lpstr>1_Office Theme</vt:lpstr>
      <vt:lpstr>2_Office Theme</vt:lpstr>
      <vt:lpstr>5_Default Design</vt:lpstr>
      <vt:lpstr>7_Default Design</vt:lpstr>
      <vt:lpstr>6_Default Design</vt:lpstr>
      <vt:lpstr>8_Default Design</vt:lpstr>
      <vt:lpstr>9_Default Design</vt:lpstr>
      <vt:lpstr>Equation</vt:lpstr>
      <vt:lpstr>EIN 5226 Lecture: Exam Review 1 </vt:lpstr>
      <vt:lpstr>Hypothesis Tests </vt:lpstr>
      <vt:lpstr>PowerPoint Presentation</vt:lpstr>
      <vt:lpstr>PowerPoint Presentation</vt:lpstr>
      <vt:lpstr>PowerPoint Presentation</vt:lpstr>
      <vt:lpstr>Confidence intervals</vt:lpstr>
      <vt:lpstr>PowerPoint Presentation</vt:lpstr>
      <vt:lpstr>Large Sample (n≥30) Confidence Interval for Means</vt:lpstr>
      <vt:lpstr>Tests on Single Population Means Large Sample Sizes (n≥30)</vt:lpstr>
      <vt:lpstr>Statistical Inference - Using p values</vt:lpstr>
      <vt:lpstr>Rejecting the Null Hypothesis</vt:lpstr>
      <vt:lpstr>PowerPoint Presentation</vt:lpstr>
      <vt:lpstr>PowerPoint Presentation</vt:lpstr>
      <vt:lpstr>PowerPoint Presentation</vt:lpstr>
      <vt:lpstr>Use of P-Values in Hypothesis Testing</vt:lpstr>
      <vt:lpstr>Hypothesis Tests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Contingency Tables</vt:lpstr>
      <vt:lpstr>Type I Error</vt:lpstr>
      <vt:lpstr>Type II Error</vt:lpstr>
      <vt:lpstr>Computing the Power</vt:lpstr>
      <vt:lpstr>PowerPoint Presentation</vt:lpstr>
      <vt:lpstr>End of  Hypothesis Testing Review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Exam Review</dc:title>
  <dc:creator>owner</dc:creator>
  <cp:lastModifiedBy>Karen Schmahl</cp:lastModifiedBy>
  <cp:revision>46</cp:revision>
  <dcterms:created xsi:type="dcterms:W3CDTF">2013-11-24T20:05:42Z</dcterms:created>
  <dcterms:modified xsi:type="dcterms:W3CDTF">2016-05-20T20:25:26Z</dcterms:modified>
</cp:coreProperties>
</file>